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27"/>
  </p:notesMasterIdLst>
  <p:sldIdLst>
    <p:sldId id="277" r:id="rId2"/>
    <p:sldId id="341" r:id="rId3"/>
    <p:sldId id="384" r:id="rId4"/>
    <p:sldId id="344" r:id="rId5"/>
    <p:sldId id="345" r:id="rId6"/>
    <p:sldId id="347" r:id="rId7"/>
    <p:sldId id="362" r:id="rId8"/>
    <p:sldId id="346" r:id="rId9"/>
    <p:sldId id="363" r:id="rId10"/>
    <p:sldId id="348" r:id="rId11"/>
    <p:sldId id="364" r:id="rId12"/>
    <p:sldId id="403" r:id="rId13"/>
    <p:sldId id="349" r:id="rId14"/>
    <p:sldId id="409" r:id="rId15"/>
    <p:sldId id="408" r:id="rId16"/>
    <p:sldId id="350" r:id="rId17"/>
    <p:sldId id="351" r:id="rId18"/>
    <p:sldId id="410" r:id="rId19"/>
    <p:sldId id="352" r:id="rId20"/>
    <p:sldId id="368" r:id="rId21"/>
    <p:sldId id="353" r:id="rId22"/>
    <p:sldId id="412" r:id="rId23"/>
    <p:sldId id="355" r:id="rId24"/>
    <p:sldId id="377" r:id="rId25"/>
    <p:sldId id="338" r:id="rId26"/>
  </p:sldIdLst>
  <p:sldSz cx="12192000" cy="6858000"/>
  <p:notesSz cx="7053263" cy="93091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600"/>
    <a:srgbClr val="0432FF"/>
    <a:srgbClr val="FF5A00"/>
    <a:srgbClr val="F9C483"/>
    <a:srgbClr val="FF7E79"/>
    <a:srgbClr val="FDCC07"/>
    <a:srgbClr val="7A81FF"/>
    <a:srgbClr val="FF40FF"/>
    <a:srgbClr val="942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70" autoAdjust="0"/>
    <p:restoredTop sz="94726"/>
  </p:normalViewPr>
  <p:slideViewPr>
    <p:cSldViewPr snapToGrid="0" snapToObjects="1">
      <p:cViewPr varScale="1">
        <p:scale>
          <a:sx n="79" d="100"/>
          <a:sy n="79" d="100"/>
        </p:scale>
        <p:origin x="1258" y="4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1660EC91-6916-334C-B7DB-63AB42AFA01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467072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D5783E4-2570-284E-90A8-1A11E5B6FF9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995217" y="0"/>
            <a:ext cx="3056414" cy="467072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C26BAE8-9EF8-AD47-8451-88C582013411}" type="datetimeFigureOut">
              <a:rPr lang="es-ES"/>
              <a:pPr>
                <a:defRPr/>
              </a:pPr>
              <a:t>24/05/2026</a:t>
            </a:fld>
            <a:endParaRPr lang="es-ES"/>
          </a:p>
        </p:txBody>
      </p:sp>
      <p:sp>
        <p:nvSpPr>
          <p:cNvPr id="4" name="Marcador de imagen de diapositiva 3">
            <a:extLst>
              <a:ext uri="{FF2B5EF4-FFF2-40B4-BE49-F238E27FC236}">
                <a16:creationId xmlns:a16="http://schemas.microsoft.com/office/drawing/2014/main" id="{1BB9E5B2-364F-6341-ABEF-B2B562CF64B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733425" y="1163638"/>
            <a:ext cx="5586413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497" tIns="46749" rIns="93497" bIns="46749" rtlCol="0" anchor="ctr"/>
          <a:lstStyle/>
          <a:p>
            <a:pPr lvl="0"/>
            <a:endParaRPr lang="es-ES" noProof="0"/>
          </a:p>
        </p:txBody>
      </p:sp>
      <p:sp>
        <p:nvSpPr>
          <p:cNvPr id="5" name="Marcador de notas 4">
            <a:extLst>
              <a:ext uri="{FF2B5EF4-FFF2-40B4-BE49-F238E27FC236}">
                <a16:creationId xmlns:a16="http://schemas.microsoft.com/office/drawing/2014/main" id="{7E398719-977A-704A-AC70-FA7F49F17D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5327" y="4480004"/>
            <a:ext cx="5642610" cy="3665458"/>
          </a:xfrm>
          <a:prstGeom prst="rect">
            <a:avLst/>
          </a:prstGeom>
        </p:spPr>
        <p:txBody>
          <a:bodyPr vert="horz" lIns="93497" tIns="46749" rIns="93497" bIns="46749" rtlCol="0"/>
          <a:lstStyle/>
          <a:p>
            <a:pPr lvl="0"/>
            <a:r>
              <a:rPr lang="es-ES" noProof="0"/>
              <a:t>Editar el estilo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0738558-3754-594E-8233-3D24E9FB586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56414" cy="467071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40D53D5-EB79-0D42-ADEF-D272AA61CC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995217" y="8842030"/>
            <a:ext cx="3056414" cy="467071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7AA2D15-A558-4744-825A-EBD9C9CADC6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2F9DCE-CBB4-1529-C490-544144EBAA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1C90FA6-B084-4FFA-EDBC-0105299B1B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6BB8082-EAA8-1210-8ED7-3D8ADA820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929C3FD-5A44-D349-A563-D2B9AF39A039}" type="datetimeFigureOut">
              <a:rPr lang="es-ES_tradnl" altLang="es-ES" smtClean="0"/>
              <a:pPr>
                <a:defRPr/>
              </a:pPr>
              <a:t>24/05/2026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A178196-3AB7-EBBF-1AE6-CE56D121F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D1F6486-E139-A107-93D1-A6D2E6DD1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B74C2C-9860-0A42-B33A-8C64D94E0220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1181557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1DBB12-2D9D-5DDB-9388-29826C2F9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D203F4B-15C7-DB3B-0EC3-CF1521924B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3B3463E-7229-A0E4-BD2E-EB61B4D3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6C33A5C-BBB9-0C42-94D0-C1EB8BB9195C}" type="datetimeFigureOut">
              <a:rPr lang="es-ES_tradnl" altLang="es-ES" smtClean="0"/>
              <a:pPr>
                <a:defRPr/>
              </a:pPr>
              <a:t>24/05/2026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B425CC-4706-6BD4-A868-450485838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83BFC28-38F5-7409-55B7-D97F523C6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DFC5EF-2CA0-B44A-B304-CB0FD658EED6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1534445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DCEEA2A-9418-32A1-5641-FE7B17C479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8BD2AFB-D287-E115-6A5C-2924A6BCE0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2304AD-D794-A309-4967-5DA5C0A5B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0A9E851-5593-2843-B3E0-6246AA5EDECA}" type="datetimeFigureOut">
              <a:rPr lang="es-ES_tradnl" altLang="es-ES" smtClean="0"/>
              <a:pPr>
                <a:defRPr/>
              </a:pPr>
              <a:t>24/05/2026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AF6AC92-B5E7-C9FB-BF7F-DAED07D29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26F6E1D-400A-83EC-9FB2-C2A25F788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67B8A-AC7B-7A42-994C-D22B437CC4DF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3563212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7A8123-93B1-C0B0-5120-834454215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7EB8F31-6F67-0938-D375-4B707E8B90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0A606C6-3F19-2D72-EBA7-1994E16FF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CFEF8D-EF12-BB46-942A-F8FBD37551CB}" type="datetimeFigureOut">
              <a:rPr lang="es-ES_tradnl" altLang="es-ES" smtClean="0"/>
              <a:pPr>
                <a:defRPr/>
              </a:pPr>
              <a:t>24/05/2026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02CB32E-0B3B-6A02-05BF-A56AB195C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D213603-C9A9-68E1-6AD3-F3F718BC4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020926-1030-6F45-A09E-41A4482577C9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3569468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09034B-7605-9A04-2AB1-660040FEE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C14DB5A-0858-214E-C42C-77D5362C5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71D4D6D-D1E5-B3FD-CF4C-077B22C58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7FB964-74EC-3A43-89DE-F34A652A9CA0}" type="datetimeFigureOut">
              <a:rPr lang="es-ES_tradnl" altLang="es-ES" smtClean="0"/>
              <a:pPr>
                <a:defRPr/>
              </a:pPr>
              <a:t>24/05/2026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0771852-D568-2ED6-E150-952D486CF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9D7DE7D-86A3-D00C-74FB-C5D936EBE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E7B489-F2B3-7745-93F1-04E1573B9951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1449697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5F4174-B831-C64F-DB87-257E6C9E56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B1EB731-80E9-7212-A4A8-1F2D8F35D5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D54ABB6-E876-DE0C-4F08-359AE825A3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363D309-689E-E24A-F5D9-0DE3927C5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8F34EC-1D54-9443-B73D-81521D3626A2}" type="datetimeFigureOut">
              <a:rPr lang="es-ES_tradnl" altLang="es-ES" smtClean="0"/>
              <a:pPr>
                <a:defRPr/>
              </a:pPr>
              <a:t>24/05/2026</a:t>
            </a:fld>
            <a:endParaRPr lang="es-ES_tradnl" alt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11E5D7F-E3D5-6FC6-099A-62BB58420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8F28703-4059-1CBD-CBCB-82E2AF3B6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F0D362-9C32-6E4A-BEF1-FE7361B8B07F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2512394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607637-83A0-1673-52A3-CE60B1988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ADC7C65-9C5D-02E3-6B13-EBB05BBEDC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BAE5D5A-75C4-37B5-73E5-59CEBB43F5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933DA7A-B171-8D1B-96D5-3E1C06AA02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0FC47D3-8957-0D01-E7C6-93C98CC2AB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CE7DFDD-633A-0126-008E-6CB2D08CF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89C0E3-2539-AC44-9F91-BF41C522B3AC}" type="datetimeFigureOut">
              <a:rPr lang="es-ES_tradnl" altLang="es-ES" smtClean="0"/>
              <a:pPr>
                <a:defRPr/>
              </a:pPr>
              <a:t>24/05/2026</a:t>
            </a:fld>
            <a:endParaRPr lang="es-ES_tradnl" alt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55F877DE-75DD-89B0-05BF-42CA1CFD9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F0B1ADA-F7B6-877C-A2FD-0F67BBA14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3BD68C-A3E5-E246-8908-5EDD123E85BC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2182455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35098B-99A7-CFA4-9369-B60A21A00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F2D67B3-26D2-4EF2-158B-7B72BEDF4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8648EF9-E764-F749-8A0A-6E6192B59798}" type="datetimeFigureOut">
              <a:rPr lang="es-ES_tradnl" altLang="es-ES" smtClean="0"/>
              <a:pPr>
                <a:defRPr/>
              </a:pPr>
              <a:t>24/05/2026</a:t>
            </a:fld>
            <a:endParaRPr lang="es-ES_tradnl" alt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776C300-2896-4B90-838B-CF997327F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BDF9950-7309-6BDF-EC1A-2EDFF4C26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88864C-2E57-A745-B31D-3FE09A16A066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331471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9B56A7E-C0C1-5B02-4778-F2ED79ACC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76CFB0-FC6F-0B44-90A8-0E0869B8D916}" type="datetimeFigureOut">
              <a:rPr lang="es-ES_tradnl" altLang="es-ES" smtClean="0"/>
              <a:pPr>
                <a:defRPr/>
              </a:pPr>
              <a:t>24/05/2026</a:t>
            </a:fld>
            <a:endParaRPr lang="es-ES_tradnl" alt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EF3A642-CBFD-8EBE-6FF4-214BA712D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40BE3F2-5F63-60F2-CC41-5253BE244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8818E1-6589-F149-8F16-42DC2FE121A4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160889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A8C127-9970-BEDA-13B9-823D59540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A30D87F-C62D-5C7E-7125-6F165215DC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D24F68A-D86D-53E2-5CBF-AF7C8DC524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3BEA69B-708D-9502-6F73-C90C0FD21A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CC55A0-016D-3F47-860E-645172FC6AE6}" type="datetimeFigureOut">
              <a:rPr lang="es-ES_tradnl" altLang="es-ES" smtClean="0"/>
              <a:pPr>
                <a:defRPr/>
              </a:pPr>
              <a:t>24/05/2026</a:t>
            </a:fld>
            <a:endParaRPr lang="es-ES_tradnl" alt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6E9028B-500D-F489-C786-DE5D289A5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939111A-64A4-7D36-BD3E-CC6AAB2B6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A55792-E887-D146-A693-107CB779D597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3465130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EA341B-7F83-9CAE-6969-A7E83B514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E494361F-D370-F5C9-F8BC-DAC4DF1852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E0BA898-9BBF-712C-7AD6-85AAB00A89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73C427D-14B8-37FE-48E2-6B9E69973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E919C84-9196-224B-B5CC-BC1049CBB98F}" type="datetimeFigureOut">
              <a:rPr lang="es-ES_tradnl" altLang="es-ES" smtClean="0"/>
              <a:pPr>
                <a:defRPr/>
              </a:pPr>
              <a:t>24/05/2026</a:t>
            </a:fld>
            <a:endParaRPr lang="es-ES_tradnl" alt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A6C9DE9-FA50-15A9-5D09-D386B67CC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C7AB55F-9D15-403F-02F9-458390C0C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0052EC-6095-CE45-9C37-C75B1373A14D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131633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7BAE10D-8619-A820-6EAA-EC82E11E01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153703E-A285-5155-45F8-B91DDC0D66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BB50BA-623C-79B8-1F32-4D66B493D4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fld id="{28648EF9-E764-F749-8A0A-6E6192B59798}" type="datetimeFigureOut">
              <a:rPr lang="es-ES_tradnl" altLang="es-ES" smtClean="0"/>
              <a:pPr>
                <a:defRPr/>
              </a:pPr>
              <a:t>24/05/2026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5A3CB6-38A1-9863-A29F-EC1F94ACDB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8C0F1F9-911B-4F5E-6573-32BE6189BA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fld id="{2488864C-2E57-A745-B31D-3FE09A16A066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2660432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orldwide.espacenet.com/patent/search/family/082163608/publication/ES2916381B2?q=ES2916381B2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orldwide.espacenet.com/patent/search/family/082163608/publication/ES2916381B2?q=ES2916381B2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>
            <a:extLst>
              <a:ext uri="{FF2B5EF4-FFF2-40B4-BE49-F238E27FC236}">
                <a16:creationId xmlns:a16="http://schemas.microsoft.com/office/drawing/2014/main" id="{5C41AC28-5814-C84B-A646-C59141FF0378}"/>
              </a:ext>
            </a:extLst>
          </p:cNvPr>
          <p:cNvSpPr/>
          <p:nvPr/>
        </p:nvSpPr>
        <p:spPr>
          <a:xfrm>
            <a:off x="2711845" y="5148457"/>
            <a:ext cx="4958808" cy="75251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spcCol="457200">
            <a:spAutoFit/>
          </a:bodyPr>
          <a:lstStyle/>
          <a:p>
            <a:pPr>
              <a:lnSpc>
                <a:spcPct val="110000"/>
              </a:lnSpc>
              <a:buClr>
                <a:srgbClr val="7154F9"/>
              </a:buClr>
              <a:defRPr/>
            </a:pPr>
            <a:r>
              <a:rPr lang="es-EC" sz="200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LEYENDA LEYENDA</a:t>
            </a:r>
            <a:r>
              <a:rPr lang="en-US" sz="200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 </a:t>
            </a:r>
            <a:r>
              <a:rPr lang="es-EC" sz="200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LEYENDA</a:t>
            </a:r>
            <a:r>
              <a:rPr lang="en-US" sz="200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 </a:t>
            </a:r>
            <a:r>
              <a:rPr lang="es-EC" sz="200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LEYENDA</a:t>
            </a:r>
            <a:r>
              <a:rPr lang="en-US" sz="200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 </a:t>
            </a:r>
            <a:r>
              <a:rPr lang="es-EC" sz="200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Expositor: Pablo Paz </a:t>
            </a:r>
            <a:endParaRPr lang="en-US" sz="2000" dirty="0">
              <a:ln w="0"/>
              <a:solidFill>
                <a:schemeClr val="bg1"/>
              </a:solidFill>
              <a:latin typeface="Gotham Light" pitchFamily="2" charset="0"/>
              <a:cs typeface="Gotham Light" pitchFamily="2" charset="0"/>
            </a:endParaRP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220E377F-4498-484E-8F5D-2E4F4642D853}"/>
              </a:ext>
            </a:extLst>
          </p:cNvPr>
          <p:cNvSpPr/>
          <p:nvPr/>
        </p:nvSpPr>
        <p:spPr>
          <a:xfrm>
            <a:off x="2634432" y="3959962"/>
            <a:ext cx="8338368" cy="10895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80000"/>
              </a:lnSpc>
              <a:tabLst>
                <a:tab pos="685800" algn="l"/>
              </a:tabLst>
              <a:defRPr/>
            </a:pPr>
            <a:r>
              <a:rPr lang="en-US" sz="4000" b="1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La </a:t>
            </a:r>
            <a:r>
              <a:rPr lang="en-US" sz="4000" b="1" dirty="0" err="1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relevancia</a:t>
            </a:r>
            <a:r>
              <a:rPr lang="en-US" sz="4000" b="1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 de las patentes en la </a:t>
            </a:r>
            <a:r>
              <a:rPr lang="en-US" sz="4000" b="1" dirty="0" err="1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toma</a:t>
            </a:r>
            <a:r>
              <a:rPr lang="en-US" sz="4000" b="1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 de </a:t>
            </a:r>
            <a:r>
              <a:rPr lang="en-US" sz="4000" b="1" dirty="0" err="1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decisiones</a:t>
            </a:r>
            <a:r>
              <a:rPr lang="en-US" sz="4000" b="1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 de </a:t>
            </a:r>
            <a:r>
              <a:rPr lang="en-US" sz="4000" b="1" dirty="0" err="1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Universidades</a:t>
            </a:r>
            <a:endParaRPr lang="en-US" sz="4000" b="1" dirty="0">
              <a:ln w="0"/>
              <a:solidFill>
                <a:schemeClr val="bg1"/>
              </a:solidFill>
              <a:latin typeface="Gotham Medium" pitchFamily="2" charset="0"/>
              <a:cs typeface="Gotham Mediu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E70C90-D323-7C54-AB03-D3746E3534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7078892A-B9C9-B068-FF30-730AE1DC9306}"/>
              </a:ext>
            </a:extLst>
          </p:cNvPr>
          <p:cNvSpPr txBox="1"/>
          <p:nvPr/>
        </p:nvSpPr>
        <p:spPr>
          <a:xfrm>
            <a:off x="895048" y="935506"/>
            <a:ext cx="880533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4000" b="1" dirty="0">
                <a:latin typeface="Gotham Medium"/>
              </a:rPr>
              <a:t>Concepto 6: </a:t>
            </a:r>
          </a:p>
          <a:p>
            <a:r>
              <a:rPr lang="es-ES" sz="4000" b="1" dirty="0">
                <a:latin typeface="Gotham Medium"/>
              </a:rPr>
              <a:t>Calidad de patente = calidad de decisión</a:t>
            </a:r>
            <a:endParaRPr lang="es-AR" sz="4000" b="1" dirty="0">
              <a:latin typeface="Gotham Medium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B4798ED-A4AC-08E5-24EC-E359B9FC3080}"/>
              </a:ext>
            </a:extLst>
          </p:cNvPr>
          <p:cNvSpPr txBox="1"/>
          <p:nvPr/>
        </p:nvSpPr>
        <p:spPr>
          <a:xfrm>
            <a:off x="895048" y="2456214"/>
            <a:ext cx="1087603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chemeClr val="accent2"/>
                </a:solidFill>
                <a:latin typeface="Gotham Medium"/>
              </a:rPr>
              <a:t>No toda patente concedida es valiosa.</a:t>
            </a:r>
          </a:p>
          <a:p>
            <a:endParaRPr lang="es-ES" dirty="0">
              <a:latin typeface="Gotham Medium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600" dirty="0">
                <a:latin typeface="Gotham Medium"/>
              </a:rPr>
              <a:t>Reivindicaciones débiles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600" dirty="0">
                <a:latin typeface="Gotham Medium"/>
              </a:rPr>
              <a:t>Fácil de eludir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600" dirty="0">
                <a:latin typeface="Gotham Medium"/>
              </a:rPr>
              <a:t>Bajo impacto real en el mercado (clientes)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ES" sz="2000" dirty="0">
              <a:latin typeface="Gotham Medium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D15E8A6-FFD4-DB6F-1553-14D65B2A90A8}"/>
              </a:ext>
            </a:extLst>
          </p:cNvPr>
          <p:cNvSpPr txBox="1"/>
          <p:nvPr/>
        </p:nvSpPr>
        <p:spPr>
          <a:xfrm>
            <a:off x="1485296" y="4729756"/>
            <a:ext cx="810381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200" b="1" i="1" dirty="0">
                <a:solidFill>
                  <a:srgbClr val="0432FF"/>
                </a:solidFill>
                <a:latin typeface="Gotham Medium"/>
              </a:rPr>
              <a:t>“Una mala patente no solo protege mal… también engaña.”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F7E3ED0C-CAE1-F1AA-2F83-997CCCCD531F}"/>
              </a:ext>
            </a:extLst>
          </p:cNvPr>
          <p:cNvSpPr txBox="1"/>
          <p:nvPr/>
        </p:nvSpPr>
        <p:spPr>
          <a:xfrm>
            <a:off x="10189028" y="299143"/>
            <a:ext cx="5418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dirty="0">
                <a:latin typeface="Gotham Medium"/>
              </a:rPr>
              <a:t>9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3219914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2A08EE7-5EE1-9A59-EF2F-4DA3E8974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810B0FE0-8AA0-7D54-4D69-6C09B3659523}"/>
              </a:ext>
            </a:extLst>
          </p:cNvPr>
          <p:cNvSpPr txBox="1"/>
          <p:nvPr/>
        </p:nvSpPr>
        <p:spPr>
          <a:xfrm>
            <a:off x="996648" y="1020019"/>
            <a:ext cx="795866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600" b="1" dirty="0">
                <a:latin typeface="Gotham Medium"/>
              </a:rPr>
              <a:t>Calidad de patente = calidad de decisión</a:t>
            </a:r>
            <a:endParaRPr lang="es-AR" sz="3600" b="1" dirty="0">
              <a:latin typeface="Gotham Medium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D1E4631-B9D8-6866-5485-7A9A806D4AD5}"/>
              </a:ext>
            </a:extLst>
          </p:cNvPr>
          <p:cNvSpPr txBox="1"/>
          <p:nvPr/>
        </p:nvSpPr>
        <p:spPr>
          <a:xfrm>
            <a:off x="870857" y="1805524"/>
            <a:ext cx="10619619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rgbClr val="0432FF"/>
                </a:solidFill>
                <a:latin typeface="Gotham Medium"/>
              </a:rPr>
              <a:t>No toda patente concedida es valiosa.</a:t>
            </a:r>
          </a:p>
          <a:p>
            <a:endParaRPr lang="es-ES" dirty="0">
              <a:latin typeface="Gotham Medium"/>
            </a:endParaRPr>
          </a:p>
          <a:p>
            <a:r>
              <a:rPr lang="es-ES" sz="2800" b="1" dirty="0">
                <a:latin typeface="Gotham Medium"/>
              </a:rPr>
              <a:t>Caso:</a:t>
            </a:r>
          </a:p>
          <a:p>
            <a:r>
              <a:rPr lang="es-ES" sz="2800" dirty="0">
                <a:latin typeface="Gotham Medium"/>
              </a:rPr>
              <a:t>“Una universidad obtiene una patente concedida.</a:t>
            </a:r>
            <a:br>
              <a:rPr lang="es-ES" sz="2800" dirty="0">
                <a:latin typeface="Gotham Medium"/>
              </a:rPr>
            </a:br>
            <a:r>
              <a:rPr lang="es-ES" sz="2800" dirty="0">
                <a:latin typeface="Gotham Medium"/>
              </a:rPr>
              <a:t>Pero las reivindicaciones son tan específicas que un tercero puede evitarla cambiando un pequeño detalle.</a:t>
            </a:r>
            <a:br>
              <a:rPr lang="es-ES" sz="2800" dirty="0">
                <a:latin typeface="Gotham Medium"/>
              </a:rPr>
            </a:br>
            <a:r>
              <a:rPr lang="es-ES" sz="2800" dirty="0">
                <a:latin typeface="Gotham Medium"/>
              </a:rPr>
              <a:t>La institución cree que está protegida… pero en realidad no lo está.”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ES" sz="2800" dirty="0">
              <a:latin typeface="Gotham Medium"/>
            </a:endParaRPr>
          </a:p>
          <a:p>
            <a:r>
              <a:rPr lang="es-ES" sz="2800" b="1" i="1" dirty="0">
                <a:solidFill>
                  <a:schemeClr val="accent2"/>
                </a:solidFill>
                <a:latin typeface="Gotham Medium"/>
              </a:rPr>
              <a:t>“Una mala patente no solo protege mal… también engaña.”</a:t>
            </a:r>
          </a:p>
          <a:p>
            <a:endParaRPr lang="es-ES" sz="2800" b="1" i="1" dirty="0">
              <a:solidFill>
                <a:schemeClr val="accent2"/>
              </a:solidFill>
              <a:latin typeface="Gotham Medium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22537B58-59E3-B275-7BA4-0C22875AFD57}"/>
              </a:ext>
            </a:extLst>
          </p:cNvPr>
          <p:cNvSpPr txBox="1"/>
          <p:nvPr/>
        </p:nvSpPr>
        <p:spPr>
          <a:xfrm>
            <a:off x="10189028" y="299143"/>
            <a:ext cx="5418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dirty="0">
                <a:latin typeface="Gotham Medium"/>
              </a:rPr>
              <a:t>10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4638836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C5FFA07-DE51-FC6A-725E-C9590351B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B0299FB-0D87-38E4-FC89-EE13FC6DB246}"/>
              </a:ext>
            </a:extLst>
          </p:cNvPr>
          <p:cNvSpPr txBox="1"/>
          <p:nvPr/>
        </p:nvSpPr>
        <p:spPr>
          <a:xfrm>
            <a:off x="904725" y="1020019"/>
            <a:ext cx="105180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600" b="1" dirty="0">
                <a:latin typeface="Gotham Medium"/>
              </a:rPr>
              <a:t>Reivindicaciones </a:t>
            </a:r>
            <a:r>
              <a:rPr lang="es-ES" sz="3600" b="1" dirty="0">
                <a:latin typeface="Gotham Medium"/>
                <a:hlinkClick r:id="rId3"/>
              </a:rPr>
              <a:t>ES2916381B2</a:t>
            </a:r>
            <a:r>
              <a:rPr lang="es-ES" sz="3600" b="1" dirty="0">
                <a:latin typeface="Gotham Medium"/>
              </a:rPr>
              <a:t> </a:t>
            </a:r>
            <a:r>
              <a:rPr lang="es-ES" sz="2800" b="1" dirty="0">
                <a:latin typeface="Gotham Medium"/>
              </a:rPr>
              <a:t>(Univ. de Loja y de la Coruña)</a:t>
            </a:r>
            <a:endParaRPr lang="es-AR" sz="3600" b="1" dirty="0">
              <a:latin typeface="Gotham Medium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8462B47-5610-1982-016E-4C7CC3DB3741}"/>
              </a:ext>
            </a:extLst>
          </p:cNvPr>
          <p:cNvSpPr txBox="1"/>
          <p:nvPr/>
        </p:nvSpPr>
        <p:spPr>
          <a:xfrm>
            <a:off x="1037773" y="1814380"/>
            <a:ext cx="1018418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dirty="0">
                <a:latin typeface="Gotham Medium"/>
              </a:rPr>
              <a:t>1.</a:t>
            </a:r>
            <a:r>
              <a:rPr lang="es-ES" sz="2400" dirty="0">
                <a:latin typeface="Gotham Medium"/>
              </a:rPr>
              <a:t> Elemento fotocatalizador que comprende:</a:t>
            </a:r>
          </a:p>
          <a:p>
            <a:pPr marL="457200" indent="-457200">
              <a:buFontTx/>
              <a:buChar char="-"/>
            </a:pPr>
            <a:r>
              <a:rPr lang="es-ES" sz="2400" dirty="0">
                <a:latin typeface="Gotham Medium"/>
              </a:rPr>
              <a:t>un </a:t>
            </a:r>
            <a:r>
              <a:rPr lang="es-ES" sz="2400" dirty="0">
                <a:solidFill>
                  <a:srgbClr val="0432FF"/>
                </a:solidFill>
                <a:latin typeface="Gotham Medium"/>
              </a:rPr>
              <a:t>material con actividad fotocatalítica</a:t>
            </a:r>
            <a:r>
              <a:rPr lang="es-ES" sz="2400" dirty="0">
                <a:latin typeface="Gotham Medium"/>
              </a:rPr>
              <a:t>; y </a:t>
            </a:r>
          </a:p>
          <a:p>
            <a:pPr marL="457200" indent="-457200">
              <a:buFontTx/>
              <a:buChar char="-"/>
            </a:pPr>
            <a:r>
              <a:rPr lang="es-ES" sz="2400" dirty="0">
                <a:latin typeface="Gotham Medium"/>
              </a:rPr>
              <a:t>un </a:t>
            </a:r>
            <a:r>
              <a:rPr lang="es-ES" sz="2400" dirty="0">
                <a:solidFill>
                  <a:srgbClr val="0432FF"/>
                </a:solidFill>
                <a:latin typeface="Gotham Medium"/>
              </a:rPr>
              <a:t>material aglomerante y/o un material conglomerante</a:t>
            </a:r>
            <a:r>
              <a:rPr lang="es-ES" sz="2400" dirty="0">
                <a:latin typeface="Gotham Medium"/>
              </a:rPr>
              <a:t>,</a:t>
            </a:r>
          </a:p>
          <a:p>
            <a:pPr marL="457200" indent="-457200">
              <a:buFontTx/>
              <a:buChar char="-"/>
            </a:pPr>
            <a:r>
              <a:rPr lang="es-ES" sz="2400" dirty="0">
                <a:latin typeface="Gotham Medium"/>
              </a:rPr>
              <a:t>donde  ….están dispersos </a:t>
            </a:r>
            <a:r>
              <a:rPr lang="es-ES" sz="2400" dirty="0">
                <a:solidFill>
                  <a:srgbClr val="0432FF"/>
                </a:solidFill>
                <a:latin typeface="Gotham Medium"/>
              </a:rPr>
              <a:t>homogéneamente</a:t>
            </a:r>
            <a:r>
              <a:rPr lang="es-ES" sz="2400" dirty="0">
                <a:latin typeface="Gotham Medium"/>
              </a:rPr>
              <a:t> por todo el elemento fotocatalizador.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89A9B3E7-FA7C-79BB-19F3-408DBE2767B9}"/>
              </a:ext>
            </a:extLst>
          </p:cNvPr>
          <p:cNvSpPr txBox="1"/>
          <p:nvPr/>
        </p:nvSpPr>
        <p:spPr>
          <a:xfrm>
            <a:off x="10189028" y="299143"/>
            <a:ext cx="5418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dirty="0">
                <a:latin typeface="Gotham Medium"/>
              </a:rPr>
              <a:t>11</a:t>
            </a:r>
            <a:endParaRPr lang="es-AR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B391E3A-1857-9A01-64D5-D4492BA9283C}"/>
              </a:ext>
            </a:extLst>
          </p:cNvPr>
          <p:cNvSpPr txBox="1"/>
          <p:nvPr/>
        </p:nvSpPr>
        <p:spPr>
          <a:xfrm>
            <a:off x="1037773" y="3695315"/>
            <a:ext cx="993986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dirty="0">
                <a:latin typeface="Gotham Medium"/>
              </a:rPr>
              <a:t>8.</a:t>
            </a:r>
            <a:r>
              <a:rPr lang="es-ES" sz="2400" dirty="0">
                <a:latin typeface="Gotham Medium"/>
              </a:rPr>
              <a:t> </a:t>
            </a:r>
            <a:r>
              <a:rPr lang="es-ES" sz="2400" dirty="0">
                <a:solidFill>
                  <a:srgbClr val="0432FF"/>
                </a:solidFill>
                <a:latin typeface="Gotham Medium"/>
              </a:rPr>
              <a:t>Método de preparación </a:t>
            </a:r>
            <a:r>
              <a:rPr lang="es-ES" sz="2400" dirty="0">
                <a:latin typeface="Gotham Medium"/>
              </a:rPr>
              <a:t>del elemento fotocatalizador según cualquiera de las reivindicaciones 1 a 7, que comprende a) mezclar el material con …;  b) añadir agua .. ;  ..y d) secar y/o calcinar la pieza resultante en la etapa anterior.</a:t>
            </a:r>
          </a:p>
          <a:p>
            <a:r>
              <a:rPr lang="es-ES" sz="2400" b="1" dirty="0">
                <a:latin typeface="Gotham Medium"/>
              </a:rPr>
              <a:t>13. </a:t>
            </a:r>
            <a:r>
              <a:rPr lang="es-ES" sz="2400" dirty="0">
                <a:solidFill>
                  <a:srgbClr val="0432FF"/>
                </a:solidFill>
                <a:latin typeface="Gotham Medium"/>
              </a:rPr>
              <a:t>Uso del elemento fotocatalizador </a:t>
            </a:r>
            <a:r>
              <a:rPr lang="es-ES" sz="2400" dirty="0">
                <a:latin typeface="Gotham Medium"/>
              </a:rPr>
              <a:t>según cualquiera de las reivindicaciones 1 a 7 en la descontaminación fotocatalítica de fluidos o superficies en contacto con dichos fluidos.</a:t>
            </a:r>
          </a:p>
        </p:txBody>
      </p:sp>
    </p:spTree>
    <p:extLst>
      <p:ext uri="{BB962C8B-B14F-4D97-AF65-F5344CB8AC3E}">
        <p14:creationId xmlns:p14="http://schemas.microsoft.com/office/powerpoint/2010/main" val="6228567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FA9FBF-EAC3-FDA8-928F-EF2A5C39F0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5BBFA51E-5E76-B1F7-6A4C-E09C125F3213}"/>
              </a:ext>
            </a:extLst>
          </p:cNvPr>
          <p:cNvSpPr txBox="1"/>
          <p:nvPr/>
        </p:nvSpPr>
        <p:spPr>
          <a:xfrm>
            <a:off x="996648" y="1020019"/>
            <a:ext cx="795866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4000" b="1" dirty="0">
                <a:latin typeface="Gotham Medium"/>
              </a:rPr>
              <a:t>Concepto 7: Patentabilidad vs uso</a:t>
            </a:r>
            <a:endParaRPr lang="es-AR" sz="4000" b="1" dirty="0">
              <a:latin typeface="Gotham Medium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F0726AD-22FE-D867-2FFA-C208DFCB7579}"/>
              </a:ext>
            </a:extLst>
          </p:cNvPr>
          <p:cNvSpPr txBox="1"/>
          <p:nvPr/>
        </p:nvSpPr>
        <p:spPr>
          <a:xfrm>
            <a:off x="914400" y="2139353"/>
            <a:ext cx="944396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dirty="0">
                <a:latin typeface="Gotham Medium"/>
              </a:rPr>
              <a:t>Poder patentar ≠ poder explotar</a:t>
            </a:r>
          </a:p>
          <a:p>
            <a:endParaRPr lang="es-ES" dirty="0">
              <a:latin typeface="Gotham Medium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600" dirty="0">
                <a:latin typeface="Gotham Medium"/>
              </a:rPr>
              <a:t>FTO (Libertad de operar) es otra pregunta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600" dirty="0">
                <a:latin typeface="Gotham Medium"/>
              </a:rPr>
              <a:t>Riesgo legal oculto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ES" sz="2600" dirty="0">
              <a:latin typeface="Gotham Medium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ES" sz="2000" dirty="0">
              <a:latin typeface="Gotham Medium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55D075A-DD19-4B09-64EF-CD5AC87B84DB}"/>
              </a:ext>
            </a:extLst>
          </p:cNvPr>
          <p:cNvSpPr txBox="1"/>
          <p:nvPr/>
        </p:nvSpPr>
        <p:spPr>
          <a:xfrm>
            <a:off x="870857" y="4247029"/>
            <a:ext cx="791996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rgbClr val="0432FF"/>
                </a:solidFill>
                <a:latin typeface="Gotham Medium"/>
              </a:rPr>
              <a:t>“Que algo sea patentable no significa que sea explotable. Una patente da el derecho de “impedir” no de realizar.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79CD4086-198B-E2E6-7C28-D75F0B759A48}"/>
              </a:ext>
            </a:extLst>
          </p:cNvPr>
          <p:cNvSpPr txBox="1"/>
          <p:nvPr/>
        </p:nvSpPr>
        <p:spPr>
          <a:xfrm>
            <a:off x="10189028" y="299143"/>
            <a:ext cx="5418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dirty="0">
                <a:latin typeface="Gotham Medium"/>
              </a:rPr>
              <a:t>12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0025002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A72FB81-1CB4-8D97-A9A1-16A307CEBF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F4B11895-546F-DD3B-65D5-F29B1A75284D}"/>
              </a:ext>
            </a:extLst>
          </p:cNvPr>
          <p:cNvSpPr txBox="1"/>
          <p:nvPr/>
        </p:nvSpPr>
        <p:spPr>
          <a:xfrm>
            <a:off x="904724" y="1020019"/>
            <a:ext cx="103632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600" b="1" dirty="0">
                <a:latin typeface="Gotham Medium"/>
              </a:rPr>
              <a:t>Imaginemos una patente concedida ES2816421B2, concedida a un tercero vigente (anualidades pagas)</a:t>
            </a:r>
            <a:endParaRPr lang="es-AR" sz="3600" b="1" dirty="0">
              <a:latin typeface="Gotham Medium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7B7E3FEF-75D9-1194-9F95-C79090004F2D}"/>
              </a:ext>
            </a:extLst>
          </p:cNvPr>
          <p:cNvSpPr txBox="1"/>
          <p:nvPr/>
        </p:nvSpPr>
        <p:spPr>
          <a:xfrm>
            <a:off x="904724" y="2648362"/>
            <a:ext cx="917302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dirty="0">
                <a:latin typeface="Gotham Medium"/>
              </a:rPr>
              <a:t>1. Elemento fotocatalizador que comprende:</a:t>
            </a:r>
          </a:p>
          <a:p>
            <a:br>
              <a:rPr lang="es-ES" sz="2800" dirty="0">
                <a:latin typeface="Gotham Medium"/>
              </a:rPr>
            </a:br>
            <a:r>
              <a:rPr lang="es-ES" sz="2800" dirty="0">
                <a:latin typeface="Gotham Medium"/>
              </a:rPr>
              <a:t>- un material con actividad fotocatalítica; y</a:t>
            </a:r>
          </a:p>
          <a:p>
            <a:r>
              <a:rPr lang="es-ES" sz="2800" dirty="0">
                <a:latin typeface="Gotham Medium"/>
              </a:rPr>
              <a:t>- un material aglomerante y/o un material conglomerante.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953015C3-FF9A-3281-BA4A-4BD6B8B72DD5}"/>
              </a:ext>
            </a:extLst>
          </p:cNvPr>
          <p:cNvSpPr txBox="1"/>
          <p:nvPr/>
        </p:nvSpPr>
        <p:spPr>
          <a:xfrm>
            <a:off x="1219201" y="4792211"/>
            <a:ext cx="891177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i="1" dirty="0">
                <a:solidFill>
                  <a:srgbClr val="0432FF"/>
                </a:solidFill>
                <a:latin typeface="Gotham Medium"/>
              </a:rPr>
              <a:t>¿Será esta patente infringida por quien fabrica o vende o importa un producto como el de la reivindicación 1 de la patente ES2916381B2?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FE77261-62BC-5AC1-CF28-AD26D37B10F9}"/>
              </a:ext>
            </a:extLst>
          </p:cNvPr>
          <p:cNvSpPr txBox="1"/>
          <p:nvPr/>
        </p:nvSpPr>
        <p:spPr>
          <a:xfrm>
            <a:off x="10189028" y="299143"/>
            <a:ext cx="5418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dirty="0">
                <a:latin typeface="Gotham Medium"/>
              </a:rPr>
              <a:t>13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6727570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988396-4704-47C7-0CA3-407A052970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7E419EF6-946D-3FE7-55EB-82E7FFDE37FC}"/>
              </a:ext>
            </a:extLst>
          </p:cNvPr>
          <p:cNvSpPr txBox="1"/>
          <p:nvPr/>
        </p:nvSpPr>
        <p:spPr>
          <a:xfrm>
            <a:off x="904724" y="1020019"/>
            <a:ext cx="974876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600" b="1" dirty="0">
                <a:latin typeface="Gotham Medium"/>
              </a:rPr>
              <a:t>Reivindicaciones </a:t>
            </a:r>
            <a:r>
              <a:rPr lang="es-ES" sz="3600" b="1" dirty="0">
                <a:latin typeface="Gotham Medium"/>
                <a:hlinkClick r:id="rId3"/>
              </a:rPr>
              <a:t>ES2916381B2</a:t>
            </a:r>
            <a:r>
              <a:rPr lang="es-ES" sz="3600" b="1" dirty="0">
                <a:latin typeface="Gotham Medium"/>
              </a:rPr>
              <a:t> - Elemento fotocatalizador para descontaminación de fluidos </a:t>
            </a:r>
            <a:endParaRPr lang="es-AR" sz="3600" b="1" dirty="0">
              <a:latin typeface="Gotham Medium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D9A1E84-0235-5718-34C4-BAF09C0ECFE0}"/>
              </a:ext>
            </a:extLst>
          </p:cNvPr>
          <p:cNvSpPr txBox="1"/>
          <p:nvPr/>
        </p:nvSpPr>
        <p:spPr>
          <a:xfrm>
            <a:off x="996649" y="2376419"/>
            <a:ext cx="9173028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dirty="0">
                <a:latin typeface="Gotham Medium"/>
              </a:rPr>
              <a:t>1. </a:t>
            </a:r>
            <a:r>
              <a:rPr lang="es-ES" sz="2800" dirty="0">
                <a:solidFill>
                  <a:schemeClr val="accent2"/>
                </a:solidFill>
                <a:latin typeface="Gotham Medium"/>
              </a:rPr>
              <a:t>Elemento fotocatalizador que comprende:</a:t>
            </a:r>
          </a:p>
          <a:p>
            <a:br>
              <a:rPr lang="es-ES" sz="2800" dirty="0">
                <a:solidFill>
                  <a:schemeClr val="accent2"/>
                </a:solidFill>
                <a:latin typeface="Gotham Medium"/>
              </a:rPr>
            </a:br>
            <a:r>
              <a:rPr lang="es-ES" sz="2800" dirty="0">
                <a:solidFill>
                  <a:schemeClr val="accent2"/>
                </a:solidFill>
                <a:latin typeface="Gotham Medium"/>
              </a:rPr>
              <a:t>- un material con actividad fotocatalítica; y</a:t>
            </a:r>
          </a:p>
          <a:p>
            <a:r>
              <a:rPr lang="es-ES" sz="2800" dirty="0">
                <a:solidFill>
                  <a:schemeClr val="accent2"/>
                </a:solidFill>
                <a:latin typeface="Gotham Medium"/>
              </a:rPr>
              <a:t>- un material aglomerante y/o un material conglomerante</a:t>
            </a:r>
            <a:r>
              <a:rPr lang="es-ES" sz="2800" dirty="0">
                <a:latin typeface="Gotham Medium"/>
              </a:rPr>
              <a:t>,</a:t>
            </a:r>
            <a:br>
              <a:rPr lang="es-ES" sz="2800" dirty="0">
                <a:latin typeface="Gotham Medium"/>
              </a:rPr>
            </a:br>
            <a:endParaRPr lang="es-ES" sz="2800" dirty="0">
              <a:latin typeface="Gotham Medium"/>
            </a:endParaRPr>
          </a:p>
          <a:p>
            <a:r>
              <a:rPr lang="es-ES" sz="2800" dirty="0">
                <a:latin typeface="Gotham Medium"/>
              </a:rPr>
              <a:t>donde el material con actividad fotocatalítica y el material aglomerante y/o el material conglomerante </a:t>
            </a:r>
            <a:r>
              <a:rPr lang="es-ES" sz="2800" dirty="0">
                <a:solidFill>
                  <a:srgbClr val="0432FF"/>
                </a:solidFill>
                <a:latin typeface="Gotham Medium"/>
              </a:rPr>
              <a:t>están dispersos homogéneamente por todo el elemento fotocatalizador</a:t>
            </a:r>
            <a:r>
              <a:rPr lang="es-ES" sz="2800" dirty="0">
                <a:latin typeface="Gotham Medium"/>
              </a:rPr>
              <a:t>.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53BBC156-01A9-CC40-C5B0-0464693E2BDA}"/>
              </a:ext>
            </a:extLst>
          </p:cNvPr>
          <p:cNvSpPr txBox="1"/>
          <p:nvPr/>
        </p:nvSpPr>
        <p:spPr>
          <a:xfrm>
            <a:off x="10189028" y="299143"/>
            <a:ext cx="5418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dirty="0">
                <a:latin typeface="Gotham Medium"/>
              </a:rPr>
              <a:t>14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9195597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A6E3D63-8920-C8C8-4372-35453460B0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3F2EA2D-1EAC-AB34-0848-F2973E32D4C0}"/>
              </a:ext>
            </a:extLst>
          </p:cNvPr>
          <p:cNvSpPr txBox="1"/>
          <p:nvPr/>
        </p:nvSpPr>
        <p:spPr>
          <a:xfrm>
            <a:off x="977295" y="1150648"/>
            <a:ext cx="795866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4000" b="1" dirty="0">
                <a:latin typeface="Gotham Medium"/>
              </a:rPr>
              <a:t>Concepto 8: Decisiones estratégicas</a:t>
            </a:r>
            <a:endParaRPr lang="es-AR" sz="4000" b="1" dirty="0">
              <a:latin typeface="Gotham Medium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F01F694-80A0-C330-9E28-DE77CA56D9D5}"/>
              </a:ext>
            </a:extLst>
          </p:cNvPr>
          <p:cNvSpPr txBox="1"/>
          <p:nvPr/>
        </p:nvSpPr>
        <p:spPr>
          <a:xfrm>
            <a:off x="870857" y="2187734"/>
            <a:ext cx="1087603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dirty="0">
                <a:latin typeface="Gotham Medium"/>
              </a:rPr>
              <a:t>No todo se inventa</a:t>
            </a:r>
          </a:p>
          <a:p>
            <a:endParaRPr lang="es-ES" dirty="0">
              <a:latin typeface="Gotham Medium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600" dirty="0">
                <a:latin typeface="Gotham Medium"/>
              </a:rPr>
              <a:t>Licenciar puede ser mejor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600" dirty="0">
                <a:latin typeface="Gotham Medium"/>
              </a:rPr>
              <a:t>Comprar patentes es válido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600" dirty="0">
                <a:latin typeface="Gotham Medium"/>
              </a:rPr>
              <a:t>Asociarse desde el inicio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ES" sz="2000" dirty="0">
              <a:latin typeface="Gotham Medium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2D058FD-26E5-355A-9039-A050F2C64B45}"/>
              </a:ext>
            </a:extLst>
          </p:cNvPr>
          <p:cNvSpPr txBox="1"/>
          <p:nvPr/>
        </p:nvSpPr>
        <p:spPr>
          <a:xfrm>
            <a:off x="870857" y="4650395"/>
            <a:ext cx="817154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i="1" dirty="0">
                <a:solidFill>
                  <a:srgbClr val="0432FF"/>
                </a:solidFill>
                <a:latin typeface="Gotham Medium"/>
              </a:rPr>
              <a:t>“A veces la mejor innovación es elegir bien con quién trabajar.”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5A43EF42-08A0-E0ED-9867-A751E973EA6C}"/>
              </a:ext>
            </a:extLst>
          </p:cNvPr>
          <p:cNvSpPr txBox="1"/>
          <p:nvPr/>
        </p:nvSpPr>
        <p:spPr>
          <a:xfrm>
            <a:off x="10189028" y="299143"/>
            <a:ext cx="5418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dirty="0">
                <a:latin typeface="Gotham Medium"/>
              </a:rPr>
              <a:t>15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9850695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E7C4A8-F0AF-6DF6-A73C-3E3EA7B38C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CDCF4BB-0BA5-C622-C1A5-6EA522B10E3D}"/>
              </a:ext>
            </a:extLst>
          </p:cNvPr>
          <p:cNvSpPr txBox="1"/>
          <p:nvPr/>
        </p:nvSpPr>
        <p:spPr>
          <a:xfrm>
            <a:off x="996648" y="1020019"/>
            <a:ext cx="86311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600" b="1" dirty="0">
                <a:latin typeface="Gotham Medium"/>
              </a:rPr>
              <a:t>Concepto 9: LATAM vs países desarrollados</a:t>
            </a:r>
            <a:endParaRPr lang="es-AR" sz="3600" b="1" dirty="0">
              <a:latin typeface="Gotham Medium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ABFAA3D-7201-4B69-A1D9-9AE4723B753E}"/>
              </a:ext>
            </a:extLst>
          </p:cNvPr>
          <p:cNvSpPr txBox="1"/>
          <p:nvPr/>
        </p:nvSpPr>
        <p:spPr>
          <a:xfrm>
            <a:off x="870857" y="1999048"/>
            <a:ext cx="9216572" cy="1908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dirty="0">
                <a:latin typeface="Gotham Medium"/>
              </a:rPr>
              <a:t>Diferencia clave</a:t>
            </a:r>
          </a:p>
          <a:p>
            <a:endParaRPr lang="es-ES" dirty="0">
              <a:latin typeface="Gotham Medium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600" dirty="0">
                <a:latin typeface="Gotham Medium"/>
              </a:rPr>
              <a:t>LATAM: primero patente → luego buscar empresa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600" dirty="0">
                <a:latin typeface="Gotham Medium"/>
              </a:rPr>
              <a:t>Desarrollados: universidad + empresa desde el inicio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ES" sz="2000" dirty="0">
              <a:latin typeface="Gotham Medium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70EB249-9BDD-4C46-45E1-30B31E72D381}"/>
              </a:ext>
            </a:extLst>
          </p:cNvPr>
          <p:cNvSpPr txBox="1"/>
          <p:nvPr/>
        </p:nvSpPr>
        <p:spPr>
          <a:xfrm>
            <a:off x="1736876" y="4305085"/>
            <a:ext cx="60960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3200" b="1" i="1" dirty="0">
                <a:solidFill>
                  <a:srgbClr val="0432FF"/>
                </a:solidFill>
                <a:latin typeface="Gotham Medium"/>
              </a:rPr>
              <a:t>“Las mejores patentes nacen ya transferibles.”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5F4E9EE-3593-F429-C3C1-25F07DA8B480}"/>
              </a:ext>
            </a:extLst>
          </p:cNvPr>
          <p:cNvSpPr txBox="1"/>
          <p:nvPr/>
        </p:nvSpPr>
        <p:spPr>
          <a:xfrm>
            <a:off x="10189028" y="299143"/>
            <a:ext cx="5418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dirty="0">
                <a:latin typeface="Gotham Medium"/>
              </a:rPr>
              <a:t>16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41171654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7F8D30-D122-54CF-B209-9DD9DDF3A0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AA6F3B8A-4D0F-8B22-2C58-62DD39604E2F}"/>
              </a:ext>
            </a:extLst>
          </p:cNvPr>
          <p:cNvSpPr txBox="1"/>
          <p:nvPr/>
        </p:nvSpPr>
        <p:spPr>
          <a:xfrm>
            <a:off x="1465943" y="863531"/>
            <a:ext cx="100777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600" b="1" dirty="0">
                <a:solidFill>
                  <a:srgbClr val="0432FF"/>
                </a:solidFill>
                <a:latin typeface="Gotham Medium"/>
              </a:rPr>
              <a:t>Estadísticas: Universidades del Ecuador</a:t>
            </a:r>
          </a:p>
        </p:txBody>
      </p:sp>
      <p:pic>
        <p:nvPicPr>
          <p:cNvPr id="2" name="Marcador de contenido 4">
            <a:extLst>
              <a:ext uri="{FF2B5EF4-FFF2-40B4-BE49-F238E27FC236}">
                <a16:creationId xmlns:a16="http://schemas.microsoft.com/office/drawing/2014/main" id="{592448FB-0920-E7DA-2380-F8B48E8FF6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56382" y="1687703"/>
            <a:ext cx="7978018" cy="3792376"/>
          </a:xfrm>
          <a:prstGeom prst="rect">
            <a:avLst/>
          </a:prstGeom>
          <a:ln w="15875">
            <a:solidFill>
              <a:schemeClr val="accent2"/>
            </a:solidFill>
          </a:ln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491299E6-F170-57CB-DA51-22A32070A6B2}"/>
              </a:ext>
            </a:extLst>
          </p:cNvPr>
          <p:cNvSpPr txBox="1"/>
          <p:nvPr/>
        </p:nvSpPr>
        <p:spPr>
          <a:xfrm>
            <a:off x="10189028" y="299143"/>
            <a:ext cx="5418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dirty="0">
                <a:latin typeface="Gotham Medium"/>
              </a:rPr>
              <a:t>17</a:t>
            </a:r>
            <a:endParaRPr lang="es-AR" dirty="0"/>
          </a:p>
        </p:txBody>
      </p:sp>
      <p:pic>
        <p:nvPicPr>
          <p:cNvPr id="6" name="Marcador de contenido 6">
            <a:extLst>
              <a:ext uri="{FF2B5EF4-FFF2-40B4-BE49-F238E27FC236}">
                <a16:creationId xmlns:a16="http://schemas.microsoft.com/office/drawing/2014/main" id="{C5AF9CFF-F636-1093-4F58-F41D5BF2E1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1981" y="2270717"/>
            <a:ext cx="6587939" cy="3418290"/>
          </a:xfrm>
          <a:prstGeom prst="rect">
            <a:avLst/>
          </a:prstGeom>
          <a:ln w="15875">
            <a:solidFill>
              <a:schemeClr val="accent2"/>
            </a:solidFill>
          </a:ln>
        </p:spPr>
      </p:pic>
      <p:sp>
        <p:nvSpPr>
          <p:cNvPr id="7" name="Flecha: hacia abajo 6">
            <a:extLst>
              <a:ext uri="{FF2B5EF4-FFF2-40B4-BE49-F238E27FC236}">
                <a16:creationId xmlns:a16="http://schemas.microsoft.com/office/drawing/2014/main" id="{85568FFD-829E-502E-5319-37C0AEBE8BAB}"/>
              </a:ext>
            </a:extLst>
          </p:cNvPr>
          <p:cNvSpPr/>
          <p:nvPr/>
        </p:nvSpPr>
        <p:spPr>
          <a:xfrm>
            <a:off x="4721981" y="2757713"/>
            <a:ext cx="689429" cy="546767"/>
          </a:xfrm>
          <a:prstGeom prst="downArrow">
            <a:avLst/>
          </a:prstGeom>
          <a:solidFill>
            <a:srgbClr val="FF5A00"/>
          </a:solidFill>
          <a:ln>
            <a:solidFill>
              <a:srgbClr val="FF56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8" name="Flecha: hacia abajo 7">
            <a:extLst>
              <a:ext uri="{FF2B5EF4-FFF2-40B4-BE49-F238E27FC236}">
                <a16:creationId xmlns:a16="http://schemas.microsoft.com/office/drawing/2014/main" id="{88F78907-B629-F559-BCA1-657DE7FB6563}"/>
              </a:ext>
            </a:extLst>
          </p:cNvPr>
          <p:cNvSpPr/>
          <p:nvPr/>
        </p:nvSpPr>
        <p:spPr>
          <a:xfrm>
            <a:off x="9043578" y="2011878"/>
            <a:ext cx="517676" cy="408881"/>
          </a:xfrm>
          <a:prstGeom prst="downArrow">
            <a:avLst/>
          </a:prstGeom>
          <a:solidFill>
            <a:srgbClr val="0432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9" name="Flecha: hacia abajo 8">
            <a:extLst>
              <a:ext uri="{FF2B5EF4-FFF2-40B4-BE49-F238E27FC236}">
                <a16:creationId xmlns:a16="http://schemas.microsoft.com/office/drawing/2014/main" id="{512325AF-CEB4-F4E9-1461-9380390B00ED}"/>
              </a:ext>
            </a:extLst>
          </p:cNvPr>
          <p:cNvSpPr/>
          <p:nvPr/>
        </p:nvSpPr>
        <p:spPr>
          <a:xfrm rot="5400000">
            <a:off x="5694438" y="1807438"/>
            <a:ext cx="517676" cy="408881"/>
          </a:xfrm>
          <a:prstGeom prst="downArrow">
            <a:avLst/>
          </a:prstGeom>
          <a:solidFill>
            <a:srgbClr val="0432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0" name="Flecha: hacia abajo 9">
            <a:extLst>
              <a:ext uri="{FF2B5EF4-FFF2-40B4-BE49-F238E27FC236}">
                <a16:creationId xmlns:a16="http://schemas.microsoft.com/office/drawing/2014/main" id="{7A8A6385-ED76-2854-D396-E24495991034}"/>
              </a:ext>
            </a:extLst>
          </p:cNvPr>
          <p:cNvSpPr/>
          <p:nvPr/>
        </p:nvSpPr>
        <p:spPr>
          <a:xfrm>
            <a:off x="537365" y="2484329"/>
            <a:ext cx="689429" cy="546767"/>
          </a:xfrm>
          <a:prstGeom prst="downArrow">
            <a:avLst/>
          </a:prstGeom>
          <a:solidFill>
            <a:srgbClr val="FF5A00"/>
          </a:solidFill>
          <a:ln>
            <a:solidFill>
              <a:srgbClr val="FF56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44846B7C-A67E-A38B-8FB2-BFF4B4FF8857}"/>
              </a:ext>
            </a:extLst>
          </p:cNvPr>
          <p:cNvSpPr txBox="1"/>
          <p:nvPr/>
        </p:nvSpPr>
        <p:spPr>
          <a:xfrm>
            <a:off x="9206122" y="1605833"/>
            <a:ext cx="14320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dirty="0">
                <a:solidFill>
                  <a:srgbClr val="0432FF"/>
                </a:solidFill>
                <a:latin typeface="Gotham Medium"/>
              </a:rPr>
              <a:t>MIT 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7109213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A431A6D-9373-22B3-2E7B-B025428C65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757C6419-CF07-E28E-5A64-D8081D5D1DBE}"/>
              </a:ext>
            </a:extLst>
          </p:cNvPr>
          <p:cNvSpPr txBox="1"/>
          <p:nvPr/>
        </p:nvSpPr>
        <p:spPr>
          <a:xfrm>
            <a:off x="996648" y="1020019"/>
            <a:ext cx="795866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4000" b="1" dirty="0">
                <a:latin typeface="Gotham Medium"/>
              </a:rPr>
              <a:t>Concepto 10: Divulgación defensiva</a:t>
            </a:r>
            <a:endParaRPr lang="es-AR" sz="4000" b="1" dirty="0">
              <a:latin typeface="Gotham Medium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4740DF7-A060-37F2-FFD3-7049887AEE9A}"/>
              </a:ext>
            </a:extLst>
          </p:cNvPr>
          <p:cNvSpPr txBox="1"/>
          <p:nvPr/>
        </p:nvSpPr>
        <p:spPr>
          <a:xfrm>
            <a:off x="898675" y="2081295"/>
            <a:ext cx="8239276" cy="1908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rgbClr val="0432FF"/>
                </a:solidFill>
                <a:latin typeface="Gotham Medium"/>
              </a:rPr>
              <a:t>No siempre conviene patentar, pero a veces si publicar</a:t>
            </a:r>
          </a:p>
          <a:p>
            <a:endParaRPr lang="es-ES" dirty="0">
              <a:solidFill>
                <a:srgbClr val="0432FF"/>
              </a:solidFill>
              <a:latin typeface="Gotham Medium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600" dirty="0">
                <a:latin typeface="Gotham Medium"/>
              </a:rPr>
              <a:t>Bloquear a terceros+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600" dirty="0">
                <a:latin typeface="Gotham Medium"/>
              </a:rPr>
              <a:t>Mantener libertad de operación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ES" sz="2000" dirty="0">
              <a:latin typeface="Gotham Medium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8D8E6FC-AA7F-1F62-F190-C8D3C5023F25}"/>
              </a:ext>
            </a:extLst>
          </p:cNvPr>
          <p:cNvSpPr txBox="1"/>
          <p:nvPr/>
        </p:nvSpPr>
        <p:spPr>
          <a:xfrm>
            <a:off x="1243390" y="4342900"/>
            <a:ext cx="754984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200" b="1" i="1" dirty="0">
                <a:solidFill>
                  <a:srgbClr val="0432FF"/>
                </a:solidFill>
                <a:latin typeface="Gotham Medium"/>
              </a:rPr>
              <a:t>“No toda estrategia busca exclusividad; algunas buscan evitar exclusividades o que otros aun siendo inventores patenten ”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E18FFB31-8E94-3341-6AA2-EBF575E25BF2}"/>
              </a:ext>
            </a:extLst>
          </p:cNvPr>
          <p:cNvSpPr txBox="1"/>
          <p:nvPr/>
        </p:nvSpPr>
        <p:spPr>
          <a:xfrm>
            <a:off x="10189028" y="299143"/>
            <a:ext cx="5418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dirty="0">
                <a:latin typeface="Gotham Medium"/>
              </a:rPr>
              <a:t>18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766337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D9DFC9-1AFE-27E2-6539-E4A0E949AA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F042B759-0241-1CD7-A03A-0036D8D87A9D}"/>
              </a:ext>
            </a:extLst>
          </p:cNvPr>
          <p:cNvSpPr txBox="1"/>
          <p:nvPr/>
        </p:nvSpPr>
        <p:spPr>
          <a:xfrm>
            <a:off x="1407159" y="1010414"/>
            <a:ext cx="809897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600" b="1" dirty="0">
                <a:latin typeface="Gotham Medium"/>
              </a:rPr>
              <a:t>Concepto 1: Un c</a:t>
            </a:r>
            <a:r>
              <a:rPr lang="es-ES" sz="4000" b="1" dirty="0">
                <a:latin typeface="Gotham Medium"/>
              </a:rPr>
              <a:t>ambio de enfoque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21C2E34-D48E-B0A7-FAE5-EFB988CD788C}"/>
              </a:ext>
            </a:extLst>
          </p:cNvPr>
          <p:cNvSpPr txBox="1"/>
          <p:nvPr/>
        </p:nvSpPr>
        <p:spPr>
          <a:xfrm>
            <a:off x="585409" y="2064977"/>
            <a:ext cx="10537373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ES" sz="3200" b="1" dirty="0">
                <a:solidFill>
                  <a:schemeClr val="accent2"/>
                </a:solidFill>
                <a:latin typeface="Gotham Medium"/>
              </a:rPr>
              <a:t>La patente no es el objetivo. Es una herramienta.</a:t>
            </a:r>
          </a:p>
          <a:p>
            <a:pPr>
              <a:buNone/>
            </a:pPr>
            <a:endParaRPr lang="es-ES" sz="2800" dirty="0">
              <a:latin typeface="Gotham Medium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800" dirty="0">
                <a:latin typeface="Gotham Medium"/>
              </a:rPr>
              <a:t>No es un trámite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800" dirty="0">
                <a:latin typeface="Gotham Medium"/>
              </a:rPr>
              <a:t>No es un fin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800" b="1" dirty="0">
                <a:latin typeface="Gotham Medium"/>
              </a:rPr>
              <a:t>Es un insumo para decidir</a:t>
            </a:r>
            <a:endParaRPr lang="es-ES" sz="2800" dirty="0">
              <a:latin typeface="Gotham Medium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ES" sz="2800" b="1" i="1" dirty="0">
              <a:solidFill>
                <a:schemeClr val="accent2"/>
              </a:solidFill>
              <a:latin typeface="Gotham Medium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ES" sz="2800" b="1" i="1" dirty="0">
              <a:solidFill>
                <a:schemeClr val="accent2"/>
              </a:solidFill>
              <a:latin typeface="Gotham Medium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ACCEAE3-AF49-7929-6626-03337F3087F8}"/>
              </a:ext>
            </a:extLst>
          </p:cNvPr>
          <p:cNvSpPr txBox="1"/>
          <p:nvPr/>
        </p:nvSpPr>
        <p:spPr>
          <a:xfrm>
            <a:off x="1257905" y="4774387"/>
            <a:ext cx="811832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200" b="1" i="1" dirty="0">
                <a:solidFill>
                  <a:srgbClr val="0432FF"/>
                </a:solidFill>
                <a:latin typeface="Gotham Medium"/>
              </a:rPr>
              <a:t>“Una patente mal utilizada genera malas decisiones.”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1CE1B01-59F6-AD90-6D74-D7FF26D2084F}"/>
              </a:ext>
            </a:extLst>
          </p:cNvPr>
          <p:cNvSpPr txBox="1"/>
          <p:nvPr/>
        </p:nvSpPr>
        <p:spPr>
          <a:xfrm>
            <a:off x="10348685" y="299143"/>
            <a:ext cx="5418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b="1" dirty="0">
                <a:latin typeface="Gotham Medium"/>
              </a:rPr>
              <a:t>1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1614693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AD137C2-1E27-BD82-A487-8F8E89D6EB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54829019-461E-EBD6-8474-191780C7F744}"/>
              </a:ext>
            </a:extLst>
          </p:cNvPr>
          <p:cNvSpPr txBox="1"/>
          <p:nvPr/>
        </p:nvSpPr>
        <p:spPr>
          <a:xfrm>
            <a:off x="996648" y="1020019"/>
            <a:ext cx="795866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600" b="1" dirty="0">
                <a:latin typeface="Gotham Medium"/>
              </a:rPr>
              <a:t>Divulgación defensiva</a:t>
            </a:r>
            <a:endParaRPr lang="es-AR" sz="3600" b="1" dirty="0">
              <a:latin typeface="Gotham Medium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120E699-CD86-7C77-0E3B-461378203BD1}"/>
              </a:ext>
            </a:extLst>
          </p:cNvPr>
          <p:cNvSpPr txBox="1"/>
          <p:nvPr/>
        </p:nvSpPr>
        <p:spPr>
          <a:xfrm>
            <a:off x="870857" y="1882934"/>
            <a:ext cx="10876038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dirty="0">
                <a:latin typeface="Gotham Medium"/>
              </a:rPr>
              <a:t>No siempre conviene patentar</a:t>
            </a:r>
          </a:p>
          <a:p>
            <a:endParaRPr lang="es-ES" dirty="0">
              <a:latin typeface="Gotham Medium"/>
            </a:endParaRPr>
          </a:p>
          <a:p>
            <a:r>
              <a:rPr lang="es-ES" sz="2800" b="1" dirty="0">
                <a:latin typeface="Gotham Medium"/>
              </a:rPr>
              <a:t>Caso</a:t>
            </a:r>
            <a:r>
              <a:rPr lang="es-ES" sz="2800" dirty="0">
                <a:latin typeface="Gotham Medium"/>
              </a:rPr>
              <a:t>: “Una universidad detecta una línea tecnológica que no va a explotar. Decide publicarla en una solicitud de patente con publicación anticipada (podría mismo hacerlo en un </a:t>
            </a:r>
            <a:r>
              <a:rPr lang="es-ES" sz="2800" dirty="0" err="1">
                <a:latin typeface="Gotham Medium"/>
              </a:rPr>
              <a:t>paper</a:t>
            </a:r>
            <a:r>
              <a:rPr lang="es-ES" sz="2800" dirty="0">
                <a:latin typeface="Gotham Medium"/>
              </a:rPr>
              <a:t>).</a:t>
            </a:r>
            <a:br>
              <a:rPr lang="es-ES" sz="2800" dirty="0">
                <a:latin typeface="Gotham Medium"/>
              </a:rPr>
            </a:br>
            <a:endParaRPr lang="es-ES" sz="2800" dirty="0">
              <a:latin typeface="Gotham Medium"/>
            </a:endParaRPr>
          </a:p>
          <a:p>
            <a:r>
              <a:rPr lang="es-ES" sz="2800" dirty="0">
                <a:latin typeface="Gotham Medium"/>
              </a:rPr>
              <a:t>Resultado: ningún tercero puede patentarla después de la fecha de publicación.”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ES" sz="2000" dirty="0">
              <a:latin typeface="Gotham Medium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F957D62-7B05-B610-7325-D070D81C6376}"/>
              </a:ext>
            </a:extLst>
          </p:cNvPr>
          <p:cNvSpPr txBox="1"/>
          <p:nvPr/>
        </p:nvSpPr>
        <p:spPr>
          <a:xfrm>
            <a:off x="3149599" y="5251956"/>
            <a:ext cx="64395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i="1" dirty="0">
                <a:solidFill>
                  <a:srgbClr val="0432FF"/>
                </a:solidFill>
                <a:latin typeface="Gotham Medium"/>
              </a:rPr>
              <a:t>“No toda estrategia busca exclusividad; algunas buscan evitar exclusividades.”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B62C4F99-B9B8-5A7F-DCB5-809AE84F663F}"/>
              </a:ext>
            </a:extLst>
          </p:cNvPr>
          <p:cNvSpPr txBox="1"/>
          <p:nvPr/>
        </p:nvSpPr>
        <p:spPr>
          <a:xfrm>
            <a:off x="10189028" y="299143"/>
            <a:ext cx="5418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dirty="0">
                <a:latin typeface="Gotham Medium"/>
              </a:rPr>
              <a:t>19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9921299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6A22AA2-A1AC-11E0-1505-AB8BB43D8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22741B1F-E9E0-A52F-DBC1-50C6C8C5A43D}"/>
              </a:ext>
            </a:extLst>
          </p:cNvPr>
          <p:cNvSpPr txBox="1"/>
          <p:nvPr/>
        </p:nvSpPr>
        <p:spPr>
          <a:xfrm>
            <a:off x="996648" y="1020019"/>
            <a:ext cx="795866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4000" b="1" dirty="0">
                <a:latin typeface="Gotham Medium"/>
              </a:rPr>
              <a:t>Concepto 11: Abandonar es decidir</a:t>
            </a:r>
            <a:endParaRPr lang="es-AR" sz="4000" b="1" dirty="0">
              <a:latin typeface="Gotham Medium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799ACA4-FA60-BC0D-E7BC-34C7CEE875F2}"/>
              </a:ext>
            </a:extLst>
          </p:cNvPr>
          <p:cNvSpPr txBox="1"/>
          <p:nvPr/>
        </p:nvSpPr>
        <p:spPr>
          <a:xfrm>
            <a:off x="870857" y="1999048"/>
            <a:ext cx="1087603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dirty="0">
                <a:latin typeface="Gotham Medium"/>
              </a:rPr>
              <a:t>Gestionar también es soltar</a:t>
            </a:r>
          </a:p>
          <a:p>
            <a:endParaRPr lang="es-ES" dirty="0">
              <a:latin typeface="Gotham Medium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600" dirty="0">
                <a:latin typeface="Gotham Medium"/>
              </a:rPr>
              <a:t>Patentes sin uso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600" dirty="0">
                <a:latin typeface="Gotham Medium"/>
              </a:rPr>
              <a:t>Sin interesados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600" dirty="0">
                <a:latin typeface="Gotham Medium"/>
              </a:rPr>
              <a:t>Sin valor real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ES" sz="2000" dirty="0">
              <a:latin typeface="Gotham Medium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3913FF6-BA01-6F20-6C1F-73973BE0A139}"/>
              </a:ext>
            </a:extLst>
          </p:cNvPr>
          <p:cNvSpPr txBox="1"/>
          <p:nvPr/>
        </p:nvSpPr>
        <p:spPr>
          <a:xfrm>
            <a:off x="1785257" y="4672781"/>
            <a:ext cx="60960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3200" b="1" i="1" dirty="0">
                <a:solidFill>
                  <a:srgbClr val="0432FF"/>
                </a:solidFill>
                <a:latin typeface="Gotham Medium"/>
              </a:rPr>
              <a:t>“Mantener una patente sin valor es financiar una ilusión.”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1D122BDD-D856-5C16-84F7-56D20308F013}"/>
              </a:ext>
            </a:extLst>
          </p:cNvPr>
          <p:cNvSpPr txBox="1"/>
          <p:nvPr/>
        </p:nvSpPr>
        <p:spPr>
          <a:xfrm>
            <a:off x="10189028" y="299143"/>
            <a:ext cx="5418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dirty="0">
                <a:latin typeface="Gotham Medium"/>
              </a:rPr>
              <a:t>20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6686976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E425AD-E7EA-78D7-49BF-01A19CBFFD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BC03BF0-775C-9579-3C4B-8692418C8911}"/>
              </a:ext>
            </a:extLst>
          </p:cNvPr>
          <p:cNvSpPr txBox="1"/>
          <p:nvPr/>
        </p:nvSpPr>
        <p:spPr>
          <a:xfrm>
            <a:off x="1485296" y="819753"/>
            <a:ext cx="960361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3600" b="1" dirty="0">
                <a:solidFill>
                  <a:srgbClr val="0432FF"/>
                </a:solidFill>
                <a:latin typeface="Gotham Medium"/>
              </a:rPr>
              <a:t>Solicitantes lideres abandonan más del 50% de patentes al tiempo de presentarla</a:t>
            </a:r>
          </a:p>
        </p:txBody>
      </p:sp>
      <p:pic>
        <p:nvPicPr>
          <p:cNvPr id="2" name="Marcador de contenido 4">
            <a:extLst>
              <a:ext uri="{FF2B5EF4-FFF2-40B4-BE49-F238E27FC236}">
                <a16:creationId xmlns:a16="http://schemas.microsoft.com/office/drawing/2014/main" id="{EE1D314B-3CB0-92F1-8E6A-E439CFF6F4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88258" y="2013666"/>
            <a:ext cx="8597295" cy="3069004"/>
          </a:xfrm>
          <a:prstGeom prst="rect">
            <a:avLst/>
          </a:prstGeom>
          <a:ln w="15875">
            <a:solidFill>
              <a:schemeClr val="accent2"/>
            </a:solidFill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6366C5B9-E902-AF27-591B-B19B66414B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7614" y="3151321"/>
            <a:ext cx="6308839" cy="3125262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05E60FD5-3BFE-39E8-6097-28FD68090546}"/>
              </a:ext>
            </a:extLst>
          </p:cNvPr>
          <p:cNvSpPr txBox="1"/>
          <p:nvPr/>
        </p:nvSpPr>
        <p:spPr>
          <a:xfrm>
            <a:off x="10189028" y="299143"/>
            <a:ext cx="5418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dirty="0">
                <a:latin typeface="Gotham Medium"/>
              </a:rPr>
              <a:t>21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0630444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60DC58-38C7-F62C-F23E-BF2A24A1EA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0A31823D-FD59-B30B-1575-58D7EE5D699B}"/>
              </a:ext>
            </a:extLst>
          </p:cNvPr>
          <p:cNvSpPr txBox="1"/>
          <p:nvPr/>
        </p:nvSpPr>
        <p:spPr>
          <a:xfrm>
            <a:off x="1872344" y="1020019"/>
            <a:ext cx="795866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4000" b="1" dirty="0">
                <a:latin typeface="Gotham Medium"/>
              </a:rPr>
              <a:t>Concepto 12: </a:t>
            </a:r>
            <a:r>
              <a:rPr lang="es-ES" sz="4000" b="1" dirty="0">
                <a:solidFill>
                  <a:srgbClr val="0432FF"/>
                </a:solidFill>
                <a:latin typeface="Gotham Medium"/>
              </a:rPr>
              <a:t>Mirar no es vigilar</a:t>
            </a:r>
          </a:p>
          <a:p>
            <a:endParaRPr lang="es-AR" sz="4000" b="1" dirty="0">
              <a:latin typeface="Gotham Medium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C3DBF62-2682-678C-B2DD-9312597D2D6F}"/>
              </a:ext>
            </a:extLst>
          </p:cNvPr>
          <p:cNvSpPr txBox="1"/>
          <p:nvPr/>
        </p:nvSpPr>
        <p:spPr>
          <a:xfrm>
            <a:off x="870856" y="1931315"/>
            <a:ext cx="9976153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s-ES" dirty="0">
              <a:latin typeface="Gotham Medium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600" dirty="0">
                <a:latin typeface="Gotham Medium"/>
              </a:rPr>
              <a:t>Reportes o informes no utilizados para tomar una acción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600" dirty="0">
                <a:latin typeface="Gotham Medium"/>
              </a:rPr>
              <a:t>Alertas sin decisiones – Información sin acción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ES" sz="2600" dirty="0">
              <a:latin typeface="Gotham Medium"/>
            </a:endParaRPr>
          </a:p>
          <a:p>
            <a:r>
              <a:rPr lang="es-ES" sz="2600" dirty="0">
                <a:latin typeface="Gotham Medium"/>
              </a:rPr>
              <a:t>.. Imaginemos a los vigiladores de un Centro Comercial o Mall que ven desde sus cámaras que se está llevando a cabo un robo y no hacen nada.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ES" sz="2000" dirty="0">
              <a:latin typeface="Gotham Medium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AB5D1F3-BC85-7BDF-BC00-D4B9A867DA69}"/>
              </a:ext>
            </a:extLst>
          </p:cNvPr>
          <p:cNvSpPr txBox="1"/>
          <p:nvPr/>
        </p:nvSpPr>
        <p:spPr>
          <a:xfrm>
            <a:off x="1110343" y="4870581"/>
            <a:ext cx="948266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i="1" dirty="0">
                <a:solidFill>
                  <a:srgbClr val="0432FF"/>
                </a:solidFill>
                <a:latin typeface="Gotham Medium"/>
              </a:rPr>
              <a:t>“Si no cambia decisiones, no es vigilancia. Es gasto.”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565A4391-810E-2AD1-DA6A-D1D8FCD2EB6C}"/>
              </a:ext>
            </a:extLst>
          </p:cNvPr>
          <p:cNvSpPr txBox="1"/>
          <p:nvPr/>
        </p:nvSpPr>
        <p:spPr>
          <a:xfrm>
            <a:off x="10189028" y="299143"/>
            <a:ext cx="5418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dirty="0">
                <a:latin typeface="Gotham Medium"/>
              </a:rPr>
              <a:t>22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3613933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C201AB-0B73-C27A-9B3D-A055B98586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C98B056-390F-F362-EE76-BA39EA759275}"/>
              </a:ext>
            </a:extLst>
          </p:cNvPr>
          <p:cNvSpPr txBox="1"/>
          <p:nvPr/>
        </p:nvSpPr>
        <p:spPr>
          <a:xfrm>
            <a:off x="953105" y="1126457"/>
            <a:ext cx="995196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600" b="1" dirty="0">
                <a:latin typeface="Gotham Medium"/>
              </a:rPr>
              <a:t>Conclusiones: La verdadera función de las patentes</a:t>
            </a:r>
          </a:p>
          <a:p>
            <a:endParaRPr lang="es-AR" sz="3600" b="1" dirty="0">
              <a:latin typeface="Gotham Medium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186EB98-2B15-4CF1-CAFC-53C7BCDC04FD}"/>
              </a:ext>
            </a:extLst>
          </p:cNvPr>
          <p:cNvSpPr txBox="1"/>
          <p:nvPr/>
        </p:nvSpPr>
        <p:spPr>
          <a:xfrm>
            <a:off x="953106" y="1832480"/>
            <a:ext cx="9951962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s-ES" dirty="0">
              <a:latin typeface="Gotham Medium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800" dirty="0">
                <a:latin typeface="Gotham Medium"/>
              </a:rPr>
              <a:t>“Las patentes no son solo documentos legales </a:t>
            </a:r>
            <a:r>
              <a:rPr lang="es-ES" sz="2800" dirty="0">
                <a:solidFill>
                  <a:srgbClr val="0432FF"/>
                </a:solidFill>
                <a:latin typeface="Gotham Medium"/>
              </a:rPr>
              <a:t>sino herramientas para decidir mejor </a:t>
            </a:r>
            <a:r>
              <a:rPr lang="es-ES" sz="2800" dirty="0">
                <a:latin typeface="Gotham Medium"/>
              </a:rPr>
              <a:t>(qué investigar, qué o donde proteger, qué publicar, qué licenciar, qué abandonar, que lanzar, con quién asociarse, y cuándo actuar).”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ES" sz="2800" dirty="0">
              <a:latin typeface="Gotham Medium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800" dirty="0">
                <a:latin typeface="Gotham Medium"/>
              </a:rPr>
              <a:t>“La calidad de una estrategia de propiedad intelectual no se mide por cuántas patentes se tiene, </a:t>
            </a:r>
            <a:r>
              <a:rPr lang="es-ES" sz="2800" dirty="0">
                <a:solidFill>
                  <a:srgbClr val="0432FF"/>
                </a:solidFill>
                <a:latin typeface="Gotham Medium"/>
              </a:rPr>
              <a:t>sino por cuántas decisiones correctas ayudó a tomar.</a:t>
            </a:r>
            <a:r>
              <a:rPr lang="es-ES" sz="2800" dirty="0">
                <a:latin typeface="Gotham Medium"/>
              </a:rPr>
              <a:t>”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FACAD9E-BA0F-8E42-EF6D-07D3B5B0441D}"/>
              </a:ext>
            </a:extLst>
          </p:cNvPr>
          <p:cNvSpPr txBox="1"/>
          <p:nvPr/>
        </p:nvSpPr>
        <p:spPr>
          <a:xfrm>
            <a:off x="10189028" y="299143"/>
            <a:ext cx="5418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dirty="0">
                <a:latin typeface="Gotham Medium"/>
              </a:rPr>
              <a:t>23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2867989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2FE78A8-470D-D94B-63EB-C1630CC335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7381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30C6531-D0DA-B1F0-0987-BBCDF35EC7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F839B613-4882-4590-3E0A-826131B0AED4}"/>
              </a:ext>
            </a:extLst>
          </p:cNvPr>
          <p:cNvSpPr txBox="1"/>
          <p:nvPr/>
        </p:nvSpPr>
        <p:spPr>
          <a:xfrm>
            <a:off x="1959429" y="882165"/>
            <a:ext cx="85972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600" b="1" dirty="0">
                <a:solidFill>
                  <a:srgbClr val="0432FF"/>
                </a:solidFill>
                <a:latin typeface="Gotham Medium"/>
              </a:rPr>
              <a:t>Caso:  “Falsa sensación de protección”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53C9BB9-5F3E-3676-DE7E-2464188800DD}"/>
              </a:ext>
            </a:extLst>
          </p:cNvPr>
          <p:cNvSpPr txBox="1"/>
          <p:nvPr/>
        </p:nvSpPr>
        <p:spPr>
          <a:xfrm>
            <a:off x="2341638" y="5437194"/>
            <a:ext cx="73539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ES" sz="2800" b="1" dirty="0">
                <a:solidFill>
                  <a:srgbClr val="0432FF"/>
                </a:solidFill>
                <a:latin typeface="Gotham Medium"/>
              </a:rPr>
              <a:t>La patente generó una falsa seguridad → malas decisiones posteriores.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F698DC85-0ABB-3824-12FB-B89A7C9214FF}"/>
              </a:ext>
            </a:extLst>
          </p:cNvPr>
          <p:cNvSpPr txBox="1"/>
          <p:nvPr/>
        </p:nvSpPr>
        <p:spPr>
          <a:xfrm>
            <a:off x="720876" y="1666963"/>
            <a:ext cx="10537371" cy="3985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300" b="1" dirty="0">
                <a:solidFill>
                  <a:schemeClr val="accent2"/>
                </a:solidFill>
                <a:latin typeface="Gotham Medium"/>
              </a:rPr>
              <a:t>Situación</a:t>
            </a:r>
            <a:r>
              <a:rPr lang="es-ES" sz="2300" b="1" dirty="0">
                <a:latin typeface="Gotham Medium"/>
              </a:rPr>
              <a:t> : Una universidad presenta una patente sobre un dispositivo médico.</a:t>
            </a:r>
          </a:p>
          <a:p>
            <a:r>
              <a:rPr lang="es-ES" sz="2300" b="1" dirty="0">
                <a:latin typeface="Gotham Medium"/>
              </a:rPr>
              <a:t>La solicitud es concedida. Internamente se percibe como: “</a:t>
            </a:r>
            <a:r>
              <a:rPr lang="es-ES" sz="2300" b="1" dirty="0">
                <a:solidFill>
                  <a:srgbClr val="0432FF"/>
                </a:solidFill>
                <a:latin typeface="Gotham Medium"/>
              </a:rPr>
              <a:t>ya estamos protegidos</a:t>
            </a:r>
            <a:r>
              <a:rPr lang="es-ES" sz="2300" b="1" dirty="0">
                <a:latin typeface="Gotham Medium"/>
              </a:rPr>
              <a:t>”. </a:t>
            </a:r>
          </a:p>
          <a:p>
            <a:endParaRPr lang="es-ES" sz="2300" b="1" dirty="0">
              <a:latin typeface="Gotham Medium"/>
            </a:endParaRPr>
          </a:p>
          <a:p>
            <a:r>
              <a:rPr lang="es-ES" sz="2300" b="1" dirty="0">
                <a:solidFill>
                  <a:schemeClr val="accent2"/>
                </a:solidFill>
                <a:latin typeface="Gotham Medium"/>
              </a:rPr>
              <a:t>Problema real</a:t>
            </a:r>
            <a:r>
              <a:rPr lang="es-ES" sz="2300" b="1" dirty="0">
                <a:latin typeface="Gotham Medium"/>
              </a:rPr>
              <a:t>:  Las reivindicaciones concedidas son muy limitadas, y un competidor puede evitarlas fácilmente y sacar mucho mercado sin infringir. </a:t>
            </a:r>
          </a:p>
          <a:p>
            <a:endParaRPr lang="es-ES" sz="2300" b="1" dirty="0">
              <a:latin typeface="Gotham Medium"/>
            </a:endParaRPr>
          </a:p>
          <a:p>
            <a:r>
              <a:rPr lang="es-ES" sz="2300" b="1" dirty="0">
                <a:solidFill>
                  <a:srgbClr val="0432FF"/>
                </a:solidFill>
                <a:latin typeface="Gotham Medium"/>
              </a:rPr>
              <a:t>Mala decisión generada</a:t>
            </a:r>
            <a:r>
              <a:rPr lang="es-ES" sz="2300" b="1" dirty="0">
                <a:latin typeface="Gotham Medium"/>
              </a:rPr>
              <a:t>: La universidad: a) no hace más desarrollo, b) no analiza alternativas, c) no busca mejorar el alcance, y d) no evalúa “Libertad de operación”. </a:t>
            </a:r>
          </a:p>
          <a:p>
            <a:endParaRPr lang="es-ES" sz="2300" b="1" dirty="0">
              <a:latin typeface="Gotham Medium"/>
            </a:endParaRPr>
          </a:p>
          <a:p>
            <a:r>
              <a:rPr lang="es-ES" sz="2300" b="1" dirty="0">
                <a:solidFill>
                  <a:schemeClr val="accent2"/>
                </a:solidFill>
                <a:latin typeface="Gotham Medium"/>
              </a:rPr>
              <a:t>Consecuencia</a:t>
            </a:r>
            <a:r>
              <a:rPr lang="es-ES" sz="2300" b="1" dirty="0">
                <a:latin typeface="Gotham Medium"/>
              </a:rPr>
              <a:t>:   invierte en transferencia o spin-off, pero el mercado la esquiva fácilmente.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82876932-BD4B-C91E-B98F-295EA0E03964}"/>
              </a:ext>
            </a:extLst>
          </p:cNvPr>
          <p:cNvSpPr txBox="1"/>
          <p:nvPr/>
        </p:nvSpPr>
        <p:spPr>
          <a:xfrm>
            <a:off x="10348685" y="299143"/>
            <a:ext cx="5418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dirty="0">
                <a:latin typeface="Gotham Medium"/>
              </a:rPr>
              <a:t>2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7256235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297C89-39C9-C202-48A9-9C98ECF34B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2AECBAB8-DCC0-C9DA-690B-07EE63045C90}"/>
              </a:ext>
            </a:extLst>
          </p:cNvPr>
          <p:cNvSpPr txBox="1"/>
          <p:nvPr/>
        </p:nvSpPr>
        <p:spPr>
          <a:xfrm>
            <a:off x="1833637" y="922439"/>
            <a:ext cx="809897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4000" b="1" dirty="0">
                <a:latin typeface="Gotham Medium"/>
              </a:rPr>
              <a:t>Concepto 2: Las decisiones reales</a:t>
            </a:r>
            <a:endParaRPr lang="es-AR" sz="4000" b="1" dirty="0">
              <a:latin typeface="Gotham Medium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1BF9D15-A2E4-ABB2-77E4-D337D6F55094}"/>
              </a:ext>
            </a:extLst>
          </p:cNvPr>
          <p:cNvSpPr txBox="1"/>
          <p:nvPr/>
        </p:nvSpPr>
        <p:spPr>
          <a:xfrm>
            <a:off x="745067" y="1848085"/>
            <a:ext cx="10513181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chemeClr val="accent2"/>
                </a:solidFill>
                <a:latin typeface="Gotham Medium"/>
              </a:rPr>
              <a:t>¿Qué decisiones se toman con las patentes?</a:t>
            </a:r>
          </a:p>
          <a:p>
            <a:endParaRPr lang="es-ES" dirty="0">
              <a:solidFill>
                <a:schemeClr val="accent2"/>
              </a:solidFill>
              <a:latin typeface="Gotham Medium"/>
            </a:endParaRPr>
          </a:p>
          <a:p>
            <a:pPr marL="514350" indent="-514350">
              <a:buFont typeface="+mj-lt"/>
              <a:buAutoNum type="alphaLcParenR"/>
            </a:pPr>
            <a:r>
              <a:rPr lang="es-ES" sz="2600" dirty="0">
                <a:latin typeface="Gotham Medium"/>
              </a:rPr>
              <a:t>Patentar o publicar</a:t>
            </a:r>
          </a:p>
          <a:p>
            <a:pPr marL="514350" indent="-514350">
              <a:buFont typeface="+mj-lt"/>
              <a:buAutoNum type="alphaLcParenR"/>
            </a:pPr>
            <a:r>
              <a:rPr lang="es-ES" sz="2600" dirty="0">
                <a:latin typeface="Gotham Medium"/>
              </a:rPr>
              <a:t>Invertir en una temática</a:t>
            </a:r>
          </a:p>
          <a:p>
            <a:pPr marL="514350" indent="-514350">
              <a:buFont typeface="+mj-lt"/>
              <a:buAutoNum type="alphaLcParenR"/>
            </a:pPr>
            <a:r>
              <a:rPr lang="es-ES" sz="2600" dirty="0">
                <a:latin typeface="Gotham Medium"/>
              </a:rPr>
              <a:t>Desarrollar a partir de otra patente </a:t>
            </a:r>
          </a:p>
          <a:p>
            <a:pPr marL="514350" indent="-514350">
              <a:buFont typeface="+mj-lt"/>
              <a:buAutoNum type="alphaLcParenR"/>
            </a:pPr>
            <a:r>
              <a:rPr lang="es-ES" sz="2600" dirty="0">
                <a:latin typeface="Gotham Medium"/>
              </a:rPr>
              <a:t>Asociarse a otros</a:t>
            </a:r>
          </a:p>
          <a:p>
            <a:pPr marL="514350" indent="-514350">
              <a:buFont typeface="+mj-lt"/>
              <a:buAutoNum type="alphaLcParenR"/>
            </a:pPr>
            <a:r>
              <a:rPr lang="es-ES" sz="2600" dirty="0">
                <a:latin typeface="Gotham Medium"/>
              </a:rPr>
              <a:t>Abandonar una patente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ES" sz="2000" dirty="0">
              <a:latin typeface="Gotham Medium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8CE0028-FE25-4543-21DB-94910F50837E}"/>
              </a:ext>
            </a:extLst>
          </p:cNvPr>
          <p:cNvSpPr txBox="1"/>
          <p:nvPr/>
        </p:nvSpPr>
        <p:spPr>
          <a:xfrm>
            <a:off x="1301448" y="4956628"/>
            <a:ext cx="798285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200" b="1" i="1" dirty="0">
                <a:solidFill>
                  <a:srgbClr val="0432FF"/>
                </a:solidFill>
                <a:latin typeface="Gotham Medium"/>
              </a:rPr>
              <a:t>“Todo esto ya ocurre… pero muchas veces sin disponer de información suficiente”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5C7EB702-E96B-F8F0-2D95-87EA0584A811}"/>
              </a:ext>
            </a:extLst>
          </p:cNvPr>
          <p:cNvSpPr txBox="1"/>
          <p:nvPr/>
        </p:nvSpPr>
        <p:spPr>
          <a:xfrm>
            <a:off x="10348685" y="299143"/>
            <a:ext cx="5418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dirty="0">
                <a:latin typeface="Gotham Medium"/>
              </a:rPr>
              <a:t>3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951104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8D06872-B517-9A61-6137-8E98C70055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ADF382A1-C01C-477E-AA8F-7C89051FD4BE}"/>
              </a:ext>
            </a:extLst>
          </p:cNvPr>
          <p:cNvSpPr txBox="1"/>
          <p:nvPr/>
        </p:nvSpPr>
        <p:spPr>
          <a:xfrm>
            <a:off x="1277257" y="1044209"/>
            <a:ext cx="79683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600" b="1" dirty="0">
                <a:latin typeface="Gotham Medium"/>
              </a:rPr>
              <a:t>Concepto 3: No todo merece patentarse</a:t>
            </a:r>
            <a:endParaRPr lang="es-AR" sz="3600" b="1" dirty="0">
              <a:latin typeface="Gotham Medium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6550A5A-6A2E-5DBE-F2C3-835EF24FAC71}"/>
              </a:ext>
            </a:extLst>
          </p:cNvPr>
          <p:cNvSpPr txBox="1"/>
          <p:nvPr/>
        </p:nvSpPr>
        <p:spPr>
          <a:xfrm>
            <a:off x="800704" y="1884834"/>
            <a:ext cx="8551334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chemeClr val="accent2"/>
                </a:solidFill>
                <a:latin typeface="Gotham Medium"/>
              </a:rPr>
              <a:t>Novedad no es igual a valor</a:t>
            </a:r>
          </a:p>
          <a:p>
            <a:r>
              <a:rPr lang="es-ES" sz="2600" dirty="0">
                <a:latin typeface="Gotham Medium"/>
              </a:rPr>
              <a:t> </a:t>
            </a:r>
          </a:p>
          <a:p>
            <a:r>
              <a:rPr lang="es-ES" sz="2600" dirty="0">
                <a:latin typeface="Gotham Medium"/>
              </a:rPr>
              <a:t>Dado que podría existir:</a:t>
            </a:r>
          </a:p>
          <a:p>
            <a:endParaRPr lang="es-ES" sz="2600" dirty="0">
              <a:latin typeface="Gotham Medium"/>
            </a:endParaRPr>
          </a:p>
          <a:p>
            <a:pPr marL="1257300" lvl="2" indent="-342900">
              <a:buFont typeface="Wingdings" panose="05000000000000000000" pitchFamily="2" charset="2"/>
              <a:buChar char="ü"/>
            </a:pPr>
            <a:r>
              <a:rPr lang="es-ES" sz="2600" dirty="0">
                <a:latin typeface="Gotham Medium"/>
              </a:rPr>
              <a:t>Bajo potencial comercial: por precio, moda/estética, costumbres</a:t>
            </a:r>
          </a:p>
          <a:p>
            <a:pPr marL="1257300" lvl="2" indent="-342900">
              <a:buFont typeface="Wingdings" panose="05000000000000000000" pitchFamily="2" charset="2"/>
              <a:buChar char="ü"/>
            </a:pPr>
            <a:r>
              <a:rPr lang="es-ES" sz="2600" dirty="0">
                <a:latin typeface="Gotham Medium"/>
              </a:rPr>
              <a:t>Facilidad de eludir la patente obtenida</a:t>
            </a:r>
          </a:p>
          <a:p>
            <a:pPr marL="1257300" lvl="2" indent="-342900">
              <a:buFont typeface="Wingdings" panose="05000000000000000000" pitchFamily="2" charset="2"/>
              <a:buChar char="ü"/>
            </a:pPr>
            <a:r>
              <a:rPr lang="es-ES" sz="2600" dirty="0">
                <a:latin typeface="Gotham Medium"/>
              </a:rPr>
              <a:t>Alta inversión (tiempo/dinero/desgaste) vs retorno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ES" sz="2600" dirty="0">
              <a:latin typeface="Gotham Medium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ES" sz="2000" dirty="0">
              <a:latin typeface="Gotham Medium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28C4702-47B9-6EAF-21AA-136DBA4F61ED}"/>
              </a:ext>
            </a:extLst>
          </p:cNvPr>
          <p:cNvSpPr txBox="1"/>
          <p:nvPr/>
        </p:nvSpPr>
        <p:spPr>
          <a:xfrm>
            <a:off x="967618" y="5360046"/>
            <a:ext cx="888758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200" b="1" i="1" dirty="0">
                <a:solidFill>
                  <a:srgbClr val="0432FF"/>
                </a:solidFill>
                <a:latin typeface="Gotham Medium"/>
              </a:rPr>
              <a:t>“La mejor decisión muchas veces es no patentar.”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EDF0B875-7535-9BA7-17A8-DD7BAE46B62A}"/>
              </a:ext>
            </a:extLst>
          </p:cNvPr>
          <p:cNvSpPr txBox="1"/>
          <p:nvPr/>
        </p:nvSpPr>
        <p:spPr>
          <a:xfrm>
            <a:off x="10348685" y="299143"/>
            <a:ext cx="5418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dirty="0">
                <a:latin typeface="Gotham Medium"/>
              </a:rPr>
              <a:t>4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726236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A259EED-1600-DF1C-8DB2-A1C9C8F5FB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ADB10FF3-24DF-CBA2-F581-DD761278D976}"/>
              </a:ext>
            </a:extLst>
          </p:cNvPr>
          <p:cNvSpPr txBox="1"/>
          <p:nvPr/>
        </p:nvSpPr>
        <p:spPr>
          <a:xfrm>
            <a:off x="759581" y="966800"/>
            <a:ext cx="96761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600" b="1" dirty="0">
                <a:latin typeface="Gotham Medium"/>
              </a:rPr>
              <a:t>Concepto 4: La información reduce incertidumbre</a:t>
            </a:r>
            <a:endParaRPr lang="es-AR" sz="3600" b="1" dirty="0">
              <a:latin typeface="Gotham Medium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E9DF7B4-E247-AC33-59E1-D46040491B75}"/>
              </a:ext>
            </a:extLst>
          </p:cNvPr>
          <p:cNvSpPr txBox="1"/>
          <p:nvPr/>
        </p:nvSpPr>
        <p:spPr>
          <a:xfrm>
            <a:off x="759581" y="1936918"/>
            <a:ext cx="8297333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chemeClr val="accent2"/>
                </a:solidFill>
                <a:latin typeface="Gotham Medium"/>
              </a:rPr>
              <a:t>Antes de invertir, hay que mirar que existe … </a:t>
            </a:r>
          </a:p>
          <a:p>
            <a:endParaRPr lang="es-ES" dirty="0">
              <a:latin typeface="Gotham Medium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600" dirty="0">
                <a:latin typeface="Gotham Medium"/>
              </a:rPr>
              <a:t>Qué ya existe y que se está buscando patentar (solucionar)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600" dirty="0">
                <a:latin typeface="Gotham Medium"/>
              </a:rPr>
              <a:t>Quién está trabajando (¡lideres!)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sz="2600" dirty="0">
                <a:latin typeface="Gotham Medium"/>
              </a:rPr>
              <a:t>Qué variantes ya se probaron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ES" sz="2600" dirty="0">
              <a:latin typeface="Gotham Medium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ES" sz="2000" dirty="0">
              <a:latin typeface="Gotham Medium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B1BBA04B-A9F5-51AC-CF6F-919521DD6D3A}"/>
              </a:ext>
            </a:extLst>
          </p:cNvPr>
          <p:cNvSpPr txBox="1"/>
          <p:nvPr/>
        </p:nvSpPr>
        <p:spPr>
          <a:xfrm>
            <a:off x="1040190" y="4609292"/>
            <a:ext cx="816670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200" b="1" i="1" dirty="0">
                <a:solidFill>
                  <a:srgbClr val="0432FF"/>
                </a:solidFill>
                <a:latin typeface="Gotham Medium"/>
              </a:rPr>
              <a:t>“Buscar patentes no es buscar obstáculos… es buscar oportunidades.”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DC326B3D-DF69-6971-1083-E19973629E25}"/>
              </a:ext>
            </a:extLst>
          </p:cNvPr>
          <p:cNvSpPr txBox="1"/>
          <p:nvPr/>
        </p:nvSpPr>
        <p:spPr>
          <a:xfrm>
            <a:off x="10348685" y="293486"/>
            <a:ext cx="5418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dirty="0">
                <a:latin typeface="Gotham Medium"/>
              </a:rPr>
              <a:t>5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0271233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7B5D55-129D-969F-9F97-B048FF66B2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E5095170-2374-E7AD-C653-325829492FB9}"/>
              </a:ext>
            </a:extLst>
          </p:cNvPr>
          <p:cNvSpPr txBox="1"/>
          <p:nvPr/>
        </p:nvSpPr>
        <p:spPr>
          <a:xfrm>
            <a:off x="1144211" y="1017348"/>
            <a:ext cx="843763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600" b="1" dirty="0">
                <a:solidFill>
                  <a:srgbClr val="0432FF"/>
                </a:solidFill>
                <a:latin typeface="Gotham Medium"/>
              </a:rPr>
              <a:t>“Buscar patentes no es buscar obstáculos… … es buscar oportunidades.”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B88C555-D637-FC34-CE97-6985A7B8DF2B}"/>
              </a:ext>
            </a:extLst>
          </p:cNvPr>
          <p:cNvSpPr txBox="1"/>
          <p:nvPr/>
        </p:nvSpPr>
        <p:spPr>
          <a:xfrm>
            <a:off x="911979" y="2217677"/>
            <a:ext cx="9199639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dirty="0"/>
              <a:t>Caso:</a:t>
            </a:r>
          </a:p>
          <a:p>
            <a:endParaRPr lang="es-ES" dirty="0"/>
          </a:p>
          <a:p>
            <a:r>
              <a:rPr lang="es-ES" sz="2600" dirty="0"/>
              <a:t>“Antes de desarrollar un sensor, una universidad revisa patentes y detecta que 3 empresas ya probaron exactamente ese enfoque… y abandonaron las patentes (sin motivo de no patentabilidad).</a:t>
            </a:r>
          </a:p>
          <a:p>
            <a:r>
              <a:rPr lang="es-ES" sz="2600" dirty="0">
                <a:solidFill>
                  <a:srgbClr val="FF0000"/>
                </a:solidFill>
              </a:rPr>
              <a:t>Deciden</a:t>
            </a:r>
            <a:r>
              <a:rPr lang="es-ES" sz="2600" dirty="0"/>
              <a:t> no seguir ese camino y evitar meses de trabajo.”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ES" sz="2000" dirty="0">
              <a:latin typeface="Gotham Medium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3A4673F2-2550-B840-9511-F0029815E0B6}"/>
              </a:ext>
            </a:extLst>
          </p:cNvPr>
          <p:cNvSpPr txBox="1"/>
          <p:nvPr/>
        </p:nvSpPr>
        <p:spPr>
          <a:xfrm>
            <a:off x="1775582" y="5206947"/>
            <a:ext cx="812316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rgbClr val="0432FF"/>
                </a:solidFill>
                <a:latin typeface="Gotham Medium"/>
              </a:rPr>
              <a:t>“Una buena patente puede que solo proteja una específica variante de algo muy conocido.”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5D97F39-4B3F-5D16-FFE4-A335066599A7}"/>
              </a:ext>
            </a:extLst>
          </p:cNvPr>
          <p:cNvSpPr txBox="1"/>
          <p:nvPr/>
        </p:nvSpPr>
        <p:spPr>
          <a:xfrm>
            <a:off x="10348685" y="299143"/>
            <a:ext cx="5418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dirty="0">
                <a:latin typeface="Gotham Medium"/>
              </a:rPr>
              <a:t>6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963934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E53928-8FB2-60BD-288C-DBDA1E2501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FD2B679-DDBB-AEB1-5737-F528EA14C957}"/>
              </a:ext>
            </a:extLst>
          </p:cNvPr>
          <p:cNvSpPr txBox="1"/>
          <p:nvPr/>
        </p:nvSpPr>
        <p:spPr>
          <a:xfrm>
            <a:off x="996648" y="1020019"/>
            <a:ext cx="795866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4000" b="1" dirty="0">
                <a:latin typeface="Gotham Medium"/>
              </a:rPr>
              <a:t>Concepto 5: Publicar vs patentar</a:t>
            </a:r>
            <a:endParaRPr lang="es-AR" sz="4000" b="1" dirty="0">
              <a:latin typeface="Gotham Medium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0D7E818-648E-DF30-3437-4FF2D57F83D2}"/>
              </a:ext>
            </a:extLst>
          </p:cNvPr>
          <p:cNvSpPr txBox="1"/>
          <p:nvPr/>
        </p:nvSpPr>
        <p:spPr>
          <a:xfrm>
            <a:off x="1040193" y="1874886"/>
            <a:ext cx="514773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chemeClr val="accent2"/>
                </a:solidFill>
                <a:latin typeface="Gotham Medium"/>
              </a:rPr>
              <a:t>El orden cambia el resultado</a:t>
            </a:r>
          </a:p>
          <a:p>
            <a:endParaRPr lang="es-ES" dirty="0">
              <a:latin typeface="Gotham Medium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ES" sz="2000" dirty="0">
              <a:latin typeface="Gotham Medium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B3629EC1-80C0-3B37-8139-F30CB585A6DD}"/>
              </a:ext>
            </a:extLst>
          </p:cNvPr>
          <p:cNvSpPr txBox="1"/>
          <p:nvPr/>
        </p:nvSpPr>
        <p:spPr>
          <a:xfrm>
            <a:off x="1456268" y="5358900"/>
            <a:ext cx="784013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i="1" dirty="0">
                <a:solidFill>
                  <a:srgbClr val="0432FF"/>
                </a:solidFill>
                <a:latin typeface="Gotham Medium"/>
              </a:rPr>
              <a:t>“Una decisión estratégica que debe ser realizada con información de valor.”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AB995EEA-3DB8-0DCA-EFC2-9867DF683F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0590" y="2450106"/>
            <a:ext cx="5490543" cy="2966341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4FC6D53A-A0E5-783A-ED40-ADFE8A77415C}"/>
              </a:ext>
            </a:extLst>
          </p:cNvPr>
          <p:cNvSpPr txBox="1"/>
          <p:nvPr/>
        </p:nvSpPr>
        <p:spPr>
          <a:xfrm>
            <a:off x="10348685" y="299143"/>
            <a:ext cx="5418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dirty="0">
                <a:latin typeface="Gotham Medium"/>
              </a:rPr>
              <a:t>7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8088055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3DBCA4-2134-753D-1397-8DCD59E991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518C494B-7143-178E-2165-FB9658FAE957}"/>
              </a:ext>
            </a:extLst>
          </p:cNvPr>
          <p:cNvSpPr txBox="1"/>
          <p:nvPr/>
        </p:nvSpPr>
        <p:spPr>
          <a:xfrm>
            <a:off x="982133" y="2086134"/>
            <a:ext cx="8113486" cy="3877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s-ES" dirty="0">
              <a:latin typeface="Gotham Medium"/>
            </a:endParaRPr>
          </a:p>
          <a:p>
            <a:r>
              <a:rPr lang="es-ES" sz="2800" b="1" dirty="0">
                <a:latin typeface="Gotham Medium"/>
              </a:rPr>
              <a:t>Caso:</a:t>
            </a:r>
          </a:p>
          <a:p>
            <a:endParaRPr lang="es-ES" sz="2600" b="1" dirty="0">
              <a:latin typeface="Gotham Medium"/>
            </a:endParaRPr>
          </a:p>
          <a:p>
            <a:r>
              <a:rPr lang="es-ES" sz="2600" dirty="0">
                <a:latin typeface="Gotham Medium"/>
              </a:rPr>
              <a:t>“Un investigador presenta su resultado en un congreso.</a:t>
            </a:r>
            <a:br>
              <a:rPr lang="es-ES" sz="2600" dirty="0">
                <a:latin typeface="Gotham Medium"/>
              </a:rPr>
            </a:br>
            <a:r>
              <a:rPr lang="es-ES" sz="2600" dirty="0">
                <a:latin typeface="Gotham Medium"/>
              </a:rPr>
              <a:t>Dos meses después quieren patentar… pero ya no hay novedad para muchas Oficinas de Patentes.</a:t>
            </a:r>
            <a:br>
              <a:rPr lang="es-ES" sz="2600" dirty="0">
                <a:latin typeface="Gotham Medium"/>
              </a:rPr>
            </a:br>
            <a:endParaRPr lang="es-ES" sz="2600" dirty="0">
              <a:latin typeface="Gotham Medium"/>
            </a:endParaRPr>
          </a:p>
          <a:p>
            <a:r>
              <a:rPr lang="es-ES" sz="2600" dirty="0">
                <a:latin typeface="Gotham Medium"/>
              </a:rPr>
              <a:t>El mismo resultado, con otra secuencia, habría sido patentable.”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ES" sz="2000" dirty="0">
              <a:latin typeface="Gotham Medium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6954445-AF90-11D2-7295-FF884941BA29}"/>
              </a:ext>
            </a:extLst>
          </p:cNvPr>
          <p:cNvSpPr txBox="1"/>
          <p:nvPr/>
        </p:nvSpPr>
        <p:spPr>
          <a:xfrm>
            <a:off x="928915" y="1008916"/>
            <a:ext cx="839409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200" b="1" dirty="0">
                <a:solidFill>
                  <a:srgbClr val="0432FF"/>
                </a:solidFill>
                <a:latin typeface="Gotham Medium"/>
              </a:rPr>
              <a:t>“Una excelente publicación puede ser la pérdida de una excelente patente.”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D5FF4256-F905-1B0E-F6FD-EE0F914D33C2}"/>
              </a:ext>
            </a:extLst>
          </p:cNvPr>
          <p:cNvSpPr txBox="1"/>
          <p:nvPr/>
        </p:nvSpPr>
        <p:spPr>
          <a:xfrm>
            <a:off x="10348685" y="299143"/>
            <a:ext cx="5418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dirty="0">
                <a:latin typeface="Gotham Medium"/>
              </a:rPr>
              <a:t>8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61298943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13256</TotalTime>
  <Words>1294</Words>
  <Application>Microsoft Office PowerPoint</Application>
  <PresentationFormat>Panorámica</PresentationFormat>
  <Paragraphs>167</Paragraphs>
  <Slides>25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33" baseType="lpstr">
      <vt:lpstr>Aptos</vt:lpstr>
      <vt:lpstr>Aptos Display</vt:lpstr>
      <vt:lpstr>Arial</vt:lpstr>
      <vt:lpstr>Calibri</vt:lpstr>
      <vt:lpstr>Gotham Light</vt:lpstr>
      <vt:lpstr>Gotham Medium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paul.arevalo@cedia.org.ec</dc:creator>
  <cp:lastModifiedBy>Pablo Paz</cp:lastModifiedBy>
  <cp:revision>229</cp:revision>
  <cp:lastPrinted>2026-05-24T23:09:56Z</cp:lastPrinted>
  <dcterms:created xsi:type="dcterms:W3CDTF">2016-01-19T22:21:45Z</dcterms:created>
  <dcterms:modified xsi:type="dcterms:W3CDTF">2026-05-25T13:49:35Z</dcterms:modified>
</cp:coreProperties>
</file>